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Lst>
  <p:notesMasterIdLst>
    <p:notesMasterId r:id="rId22"/>
  </p:notesMasterIdLst>
  <p:sldIdLst>
    <p:sldId id="256" r:id="rId2"/>
    <p:sldId id="265" r:id="rId3"/>
    <p:sldId id="277" r:id="rId4"/>
    <p:sldId id="268" r:id="rId5"/>
    <p:sldId id="258" r:id="rId6"/>
    <p:sldId id="259" r:id="rId7"/>
    <p:sldId id="261" r:id="rId8"/>
    <p:sldId id="269" r:id="rId9"/>
    <p:sldId id="278" r:id="rId10"/>
    <p:sldId id="270" r:id="rId11"/>
    <p:sldId id="262" r:id="rId12"/>
    <p:sldId id="263" r:id="rId13"/>
    <p:sldId id="271" r:id="rId14"/>
    <p:sldId id="272" r:id="rId15"/>
    <p:sldId id="273" r:id="rId16"/>
    <p:sldId id="274" r:id="rId17"/>
    <p:sldId id="279" r:id="rId18"/>
    <p:sldId id="275" r:id="rId19"/>
    <p:sldId id="276" r:id="rId20"/>
    <p:sldId id="267" r:id="rId2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397" autoAdjust="0"/>
    <p:restoredTop sz="58519" autoAdjust="0"/>
  </p:normalViewPr>
  <p:slideViewPr>
    <p:cSldViewPr snapToGrid="0">
      <p:cViewPr varScale="1">
        <p:scale>
          <a:sx n="66" d="100"/>
          <a:sy n="66" d="100"/>
        </p:scale>
        <p:origin x="2574" y="78"/>
      </p:cViewPr>
      <p:guideLst/>
    </p:cSldViewPr>
  </p:slideViewPr>
  <p:outlineViewPr>
    <p:cViewPr>
      <p:scale>
        <a:sx n="33" d="100"/>
        <a:sy n="33" d="100"/>
      </p:scale>
      <p:origin x="0" y="-15144"/>
    </p:cViewPr>
  </p:outlineViewPr>
  <p:notesTextViewPr>
    <p:cViewPr>
      <p:scale>
        <a:sx n="200" d="100"/>
        <a:sy n="200" d="100"/>
      </p:scale>
      <p:origin x="0" y="0"/>
    </p:cViewPr>
  </p:notesTextViewPr>
  <p:notesViewPr>
    <p:cSldViewPr snapToGrid="0">
      <p:cViewPr varScale="1">
        <p:scale>
          <a:sx n="87" d="100"/>
          <a:sy n="87" d="100"/>
        </p:scale>
        <p:origin x="3840" y="6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8BC88C-05A4-4A6A-BFAC-15E9DB5E08D6}" type="datetimeFigureOut">
              <a:rPr lang="en-US" smtClean="0"/>
              <a:t>2/26/2024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CC15F1-1E53-4684-8FD4-B4EED7914D9E}" type="slidenum">
              <a:rPr lang="en-US" smtClean="0"/>
              <a:t>‹#›</a:t>
            </a:fld>
            <a:endParaRPr lang="en-US"/>
          </a:p>
        </p:txBody>
      </p:sp>
    </p:spTree>
    <p:extLst>
      <p:ext uri="{BB962C8B-B14F-4D97-AF65-F5344CB8AC3E}">
        <p14:creationId xmlns:p14="http://schemas.microsoft.com/office/powerpoint/2010/main" val="2432394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CC15F1-1E53-4684-8FD4-B4EED7914D9E}" type="slidenum">
              <a:rPr lang="en-US" smtClean="0"/>
              <a:t>1</a:t>
            </a:fld>
            <a:endParaRPr lang="en-US"/>
          </a:p>
        </p:txBody>
      </p:sp>
    </p:spTree>
    <p:extLst>
      <p:ext uri="{BB962C8B-B14F-4D97-AF65-F5344CB8AC3E}">
        <p14:creationId xmlns:p14="http://schemas.microsoft.com/office/powerpoint/2010/main" val="14920270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latin typeface="+mn-lt"/>
            </a:endParaRPr>
          </a:p>
          <a:p>
            <a:r>
              <a:rPr lang="en-US" sz="1400" dirty="0"/>
              <a:t>Extension amendments or substantial amendments requiring citizen participation any that revises the number of beneficiaries are due 30 days prior to the Grant Agreement End Date.</a:t>
            </a:r>
          </a:p>
          <a:p>
            <a:endParaRPr lang="en-US" sz="1400" dirty="0"/>
          </a:p>
          <a:p>
            <a:r>
              <a:rPr lang="en-US" sz="1400" dirty="0"/>
              <a:t>A minor amendment that does not revise beneficiaries served by the project are due 30 days prior to the PCR Due Date.  For example, an amendment revising final quantities.</a:t>
            </a:r>
          </a:p>
          <a:p>
            <a:endParaRPr lang="en-US" sz="14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A penalty of $3,000 will be applied to each amendment request the Grant Recipient fails to submit in TDA-GO by the above deadlines.</a:t>
            </a:r>
          </a:p>
          <a:p>
            <a:endParaRPr lang="en-US" sz="1400" dirty="0"/>
          </a:p>
        </p:txBody>
      </p:sp>
      <p:sp>
        <p:nvSpPr>
          <p:cNvPr id="4" name="Slide Number Placeholder 3"/>
          <p:cNvSpPr>
            <a:spLocks noGrp="1"/>
          </p:cNvSpPr>
          <p:nvPr>
            <p:ph type="sldNum" sz="quarter" idx="5"/>
          </p:nvPr>
        </p:nvSpPr>
        <p:spPr/>
        <p:txBody>
          <a:bodyPr/>
          <a:lstStyle/>
          <a:p>
            <a:fld id="{DCCC15F1-1E53-4684-8FD4-B4EED7914D9E}" type="slidenum">
              <a:rPr lang="en-US" smtClean="0"/>
              <a:t>10</a:t>
            </a:fld>
            <a:endParaRPr lang="en-US"/>
          </a:p>
        </p:txBody>
      </p:sp>
    </p:spTree>
    <p:extLst>
      <p:ext uri="{BB962C8B-B14F-4D97-AF65-F5344CB8AC3E}">
        <p14:creationId xmlns:p14="http://schemas.microsoft.com/office/powerpoint/2010/main" val="32640591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TxCDBG grant closeout process is designed to ensure that all CDBG activities are completed, and funds are expended in accordance with the Grant Agreement, program rules, and state and federal requirements.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means that any financial, administrative, and performance issues related to the activities undertaken by the Grant Recipient have been resolved to the satisfaction of TDA and the Grant Recipient.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closeout process also certifies that the persons to benefit from the activities described in the Grant Agreement Performance Statement are receiving service or a benefit from the use of the new or improved facilities and activities. </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DCCC15F1-1E53-4684-8FD4-B4EED7914D9E}" type="slidenum">
              <a:rPr lang="en-US" smtClean="0"/>
              <a:t>11</a:t>
            </a:fld>
            <a:endParaRPr lang="en-US"/>
          </a:p>
        </p:txBody>
      </p:sp>
    </p:spTree>
    <p:extLst>
      <p:ext uri="{BB962C8B-B14F-4D97-AF65-F5344CB8AC3E}">
        <p14:creationId xmlns:p14="http://schemas.microsoft.com/office/powerpoint/2010/main" val="31703321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closeout process should begin when </a:t>
            </a:r>
          </a:p>
          <a:p>
            <a:r>
              <a:rPr lang="en-US" dirty="0"/>
              <a:t>• All Performance Reports are in Performance Report Approved or Performance Report Submitted status; </a:t>
            </a:r>
          </a:p>
          <a:p>
            <a:r>
              <a:rPr lang="en-US" dirty="0"/>
              <a:t>• All Materials and Services Reports are in MSR Contract Complete or MSR Contract Completion Submitted status; </a:t>
            </a:r>
          </a:p>
          <a:p>
            <a:r>
              <a:rPr lang="en-US" dirty="0"/>
              <a:t>• All Grant Agreement special condition documents have been uploaded to the Grant Overview page; </a:t>
            </a:r>
          </a:p>
          <a:p>
            <a:r>
              <a:rPr lang="en-US" dirty="0"/>
              <a:t>• All costs to be paid with TxCDBG funds have been expended and payment requests submitted, with the most recent Payment Request marked as “Final”; </a:t>
            </a:r>
          </a:p>
          <a:p>
            <a:r>
              <a:rPr lang="en-US" dirty="0"/>
              <a:t>• The activities described in the most recently approved Grant Agreement Performance Statement has been completed; and </a:t>
            </a:r>
          </a:p>
          <a:p>
            <a:r>
              <a:rPr lang="en-US" dirty="0"/>
              <a:t>• The Grant Recipient’s other responsibilities under its agreement with TDA have been met.</a:t>
            </a:r>
          </a:p>
        </p:txBody>
      </p:sp>
      <p:sp>
        <p:nvSpPr>
          <p:cNvPr id="4" name="Slide Number Placeholder 3"/>
          <p:cNvSpPr>
            <a:spLocks noGrp="1"/>
          </p:cNvSpPr>
          <p:nvPr>
            <p:ph type="sldNum" sz="quarter" idx="5"/>
          </p:nvPr>
        </p:nvSpPr>
        <p:spPr/>
        <p:txBody>
          <a:bodyPr/>
          <a:lstStyle/>
          <a:p>
            <a:fld id="{DCCC15F1-1E53-4684-8FD4-B4EED7914D9E}" type="slidenum">
              <a:rPr lang="en-US" smtClean="0"/>
              <a:t>12</a:t>
            </a:fld>
            <a:endParaRPr lang="en-US"/>
          </a:p>
        </p:txBody>
      </p:sp>
    </p:spTree>
    <p:extLst>
      <p:ext uri="{BB962C8B-B14F-4D97-AF65-F5344CB8AC3E}">
        <p14:creationId xmlns:p14="http://schemas.microsoft.com/office/powerpoint/2010/main" val="34159243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Grant Recipients shall hold a public hearing for residents of the areas in which TxCDBG funds were used and encourage citizen participation. </a:t>
            </a:r>
          </a:p>
          <a:p>
            <a:r>
              <a:rPr lang="en-US" dirty="0"/>
              <a:t>The TxCDBG Grant Agreement and 24 CFR §570.486 requires a final public hearing regarding the activities completed under the TxCDBG grant.</a:t>
            </a:r>
          </a:p>
          <a:p>
            <a:r>
              <a:rPr lang="en-US" dirty="0"/>
              <a:t>In addition to the general public hearing requirements: </a:t>
            </a:r>
          </a:p>
          <a:p>
            <a:r>
              <a:rPr lang="en-US" dirty="0"/>
              <a:t>• The hearing must be scheduled </a:t>
            </a:r>
            <a:r>
              <a:rPr lang="en-US" b="1" dirty="0"/>
              <a:t>after</a:t>
            </a:r>
            <a:r>
              <a:rPr lang="en-US" dirty="0"/>
              <a:t> the project is completed but </a:t>
            </a:r>
            <a:r>
              <a:rPr lang="en-US" b="1" dirty="0"/>
              <a:t>prior</a:t>
            </a:r>
            <a:r>
              <a:rPr lang="en-US" dirty="0"/>
              <a:t> to submitting the Project Completion Report in TDA-GO; and </a:t>
            </a:r>
          </a:p>
          <a:p>
            <a:r>
              <a:rPr lang="en-US" dirty="0"/>
              <a:t>• The Grant Recipient must confirm during the hearing that beneficiaries are being served by the project. </a:t>
            </a:r>
          </a:p>
        </p:txBody>
      </p:sp>
      <p:sp>
        <p:nvSpPr>
          <p:cNvPr id="4" name="Slide Number Placeholder 3"/>
          <p:cNvSpPr>
            <a:spLocks noGrp="1"/>
          </p:cNvSpPr>
          <p:nvPr>
            <p:ph type="sldNum" sz="quarter" idx="5"/>
          </p:nvPr>
        </p:nvSpPr>
        <p:spPr/>
        <p:txBody>
          <a:bodyPr/>
          <a:lstStyle/>
          <a:p>
            <a:fld id="{DCCC15F1-1E53-4684-8FD4-B4EED7914D9E}" type="slidenum">
              <a:rPr lang="en-US" smtClean="0"/>
              <a:t>13</a:t>
            </a:fld>
            <a:endParaRPr lang="en-US"/>
          </a:p>
        </p:txBody>
      </p:sp>
    </p:spTree>
    <p:extLst>
      <p:ext uri="{BB962C8B-B14F-4D97-AF65-F5344CB8AC3E}">
        <p14:creationId xmlns:p14="http://schemas.microsoft.com/office/powerpoint/2010/main" val="31365856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project completion report in TDAGO is required to finalize all of the TxCDBG activities across all phases of the project and to formally complete the project appropriately. </a:t>
            </a:r>
          </a:p>
          <a:p>
            <a:r>
              <a:rPr lang="en-US" dirty="0"/>
              <a:t>The purpose of project completion report is to assess the project, ensure completion, and reassure that the community beneficiaries received the benefits of new and/or improved activities. </a:t>
            </a:r>
          </a:p>
          <a:p>
            <a:r>
              <a:rPr lang="en-US" dirty="0"/>
              <a:t>Once all that grant activities are completed, but no later than sixty (60) calendar days after the Grant Agreement end date, the closeout process begins when changing the status of the grant in TDA-GO Closeout In Process status. The CDBG Project Completion Report the (PCR) page will become available to be completed.</a:t>
            </a:r>
            <a:endParaRPr lang="en-US" dirty="0">
              <a:highlight>
                <a:srgbClr val="FFFF00"/>
              </a:highlight>
            </a:endParaRPr>
          </a:p>
        </p:txBody>
      </p:sp>
      <p:sp>
        <p:nvSpPr>
          <p:cNvPr id="4" name="Slide Number Placeholder 3"/>
          <p:cNvSpPr>
            <a:spLocks noGrp="1"/>
          </p:cNvSpPr>
          <p:nvPr>
            <p:ph type="sldNum" sz="quarter" idx="5"/>
          </p:nvPr>
        </p:nvSpPr>
        <p:spPr/>
        <p:txBody>
          <a:bodyPr/>
          <a:lstStyle/>
          <a:p>
            <a:fld id="{DCCC15F1-1E53-4684-8FD4-B4EED7914D9E}" type="slidenum">
              <a:rPr lang="en-US" smtClean="0"/>
              <a:t>14</a:t>
            </a:fld>
            <a:endParaRPr lang="en-US"/>
          </a:p>
        </p:txBody>
      </p:sp>
    </p:spTree>
    <p:extLst>
      <p:ext uri="{BB962C8B-B14F-4D97-AF65-F5344CB8AC3E}">
        <p14:creationId xmlns:p14="http://schemas.microsoft.com/office/powerpoint/2010/main" val="8354059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Confirmation of the Final Project Details section of the PCR page contains several reports summarizing information provided by the Grant Recipient over the course of the grant. </a:t>
            </a:r>
          </a:p>
          <a:p>
            <a:r>
              <a:rPr lang="en-US" dirty="0"/>
              <a:t>• To generate each report, click on the link on each row and make sure to review the report and check the box on the same row to confirm that the report is accurate and complete. </a:t>
            </a:r>
          </a:p>
          <a:p>
            <a:pPr lvl="0"/>
            <a:r>
              <a:rPr lang="en-US" dirty="0"/>
              <a:t>• As for the grant funds and overall projects cost, review the expenditure and grant balance information carefully. </a:t>
            </a:r>
          </a:p>
          <a:p>
            <a:r>
              <a:rPr lang="en-US" dirty="0"/>
              <a:t>• Review that all match funds or in-kind contributions have be identified. </a:t>
            </a:r>
          </a:p>
          <a:p>
            <a:r>
              <a:rPr lang="en-US" dirty="0"/>
              <a:t>• If the Grant Recipient </a:t>
            </a:r>
            <a:r>
              <a:rPr lang="en-US" dirty="0" err="1"/>
              <a:t>deobligates</a:t>
            </a:r>
            <a:r>
              <a:rPr lang="en-US" dirty="0"/>
              <a:t> funds from the grant during the closeout process, the administrative costs and the engineering costs charged to the grant will be reevaluated to ensure that final costs are within administrative and engineering ratios</a:t>
            </a:r>
          </a:p>
          <a:p>
            <a:endParaRPr lang="en-US" dirty="0"/>
          </a:p>
          <a:p>
            <a:r>
              <a:rPr lang="en-US" dirty="0"/>
              <a:t>Is important to note that: All funds not included in a Payment Request submitted prior to the closeout process will be deobligated from the Grant Agreement and will not be available for reimbursement. The Grant Recipient must acknowledge the total amount of deobligated funds by entering this amount in the appropriate field. </a:t>
            </a:r>
          </a:p>
        </p:txBody>
      </p:sp>
      <p:sp>
        <p:nvSpPr>
          <p:cNvPr id="4" name="Slide Number Placeholder 3"/>
          <p:cNvSpPr>
            <a:spLocks noGrp="1"/>
          </p:cNvSpPr>
          <p:nvPr>
            <p:ph type="sldNum" sz="quarter" idx="5"/>
          </p:nvPr>
        </p:nvSpPr>
        <p:spPr/>
        <p:txBody>
          <a:bodyPr/>
          <a:lstStyle/>
          <a:p>
            <a:fld id="{DCCC15F1-1E53-4684-8FD4-B4EED7914D9E}" type="slidenum">
              <a:rPr lang="en-US" smtClean="0"/>
              <a:t>15</a:t>
            </a:fld>
            <a:endParaRPr lang="en-US"/>
          </a:p>
        </p:txBody>
      </p:sp>
    </p:spTree>
    <p:extLst>
      <p:ext uri="{BB962C8B-B14F-4D97-AF65-F5344CB8AC3E}">
        <p14:creationId xmlns:p14="http://schemas.microsoft.com/office/powerpoint/2010/main" val="41934310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Grant Recipient must confirm that the current Performance Statement is accurate by checking the box in the Grant Performance section of the PCR. </a:t>
            </a:r>
          </a:p>
          <a:p>
            <a:r>
              <a:rPr lang="en-US" dirty="0"/>
              <a:t>• Direct Household Beneficiaries - If the grant includes work on private property funded through grant or match funds, a separate page will be generated for beneficiary data</a:t>
            </a:r>
          </a:p>
          <a:p>
            <a:r>
              <a:rPr lang="en-US" dirty="0"/>
              <a:t>• Final Project Map – Upload a map clearly documenting the work performed under the grant. For FAST Fund purchases, upload a photo(s) of the purchased vehicle or equipment. </a:t>
            </a:r>
          </a:p>
          <a:p>
            <a:r>
              <a:rPr lang="en-US" dirty="0"/>
              <a:t>• Final Project Invoice(s) – Upload the final invoice that demonstrate the actual work performed and quantities completed for each construction.</a:t>
            </a:r>
          </a:p>
          <a:p>
            <a:r>
              <a:rPr lang="en-US" dirty="0"/>
              <a:t>• Calculation of Unit Conversion – If construction units of measure differ from the units used in the Grant Agreement, provide the method used to convert constructed quantities to the units required by the Performance Statement. An engineer’s statement may also be uploaded to the PCR to provide relevant information, as needed. </a:t>
            </a:r>
          </a:p>
          <a:p>
            <a:r>
              <a:rPr lang="en-US" dirty="0"/>
              <a:t>• Publication and Evidence of Final Public Hearing </a:t>
            </a:r>
          </a:p>
          <a:p>
            <a:r>
              <a:rPr lang="en-US" dirty="0"/>
              <a:t>• Additional Documentation – This field is optional and may be used for any additional information required to document closeout of the grant. </a:t>
            </a:r>
          </a:p>
        </p:txBody>
      </p:sp>
      <p:sp>
        <p:nvSpPr>
          <p:cNvPr id="4" name="Slide Number Placeholder 3"/>
          <p:cNvSpPr>
            <a:spLocks noGrp="1"/>
          </p:cNvSpPr>
          <p:nvPr>
            <p:ph type="sldNum" sz="quarter" idx="5"/>
          </p:nvPr>
        </p:nvSpPr>
        <p:spPr/>
        <p:txBody>
          <a:bodyPr/>
          <a:lstStyle/>
          <a:p>
            <a:fld id="{DCCC15F1-1E53-4684-8FD4-B4EED7914D9E}" type="slidenum">
              <a:rPr lang="en-US" smtClean="0"/>
              <a:t>16</a:t>
            </a:fld>
            <a:endParaRPr lang="en-US"/>
          </a:p>
        </p:txBody>
      </p:sp>
    </p:spTree>
    <p:extLst>
      <p:ext uri="{BB962C8B-B14F-4D97-AF65-F5344CB8AC3E}">
        <p14:creationId xmlns:p14="http://schemas.microsoft.com/office/powerpoint/2010/main" val="22670311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Section 3</a:t>
            </a:r>
          </a:p>
          <a:p>
            <a:pPr marL="0" indent="0">
              <a:buFont typeface="Arial" panose="020B0604020202020204" pitchFamily="34" charset="0"/>
              <a:buNone/>
            </a:pPr>
            <a:r>
              <a:rPr lang="en-US" dirty="0"/>
              <a:t>The closeout process includes a final section on Section 3 opportunities, in this sections make sure to report </a:t>
            </a:r>
          </a:p>
          <a:p>
            <a:pPr marL="171450" indent="-171450">
              <a:buFont typeface="Arial" panose="020B0604020202020204" pitchFamily="34" charset="0"/>
              <a:buChar char="•"/>
            </a:pPr>
            <a:r>
              <a:rPr lang="en-US" dirty="0"/>
              <a:t>The reportable labor hours information – these are entered on each Materials and Services Report, Work Completed page, must be confirmed in the Confirmation of Final Project Details section of the PCR. </a:t>
            </a:r>
          </a:p>
          <a:p>
            <a:pPr marL="171450" indent="-171450">
              <a:buFont typeface="Arial" panose="020B0604020202020204" pitchFamily="34" charset="0"/>
              <a:buChar char="•"/>
            </a:pPr>
            <a:r>
              <a:rPr lang="en-US" dirty="0"/>
              <a:t>Separately, confirm whether the grant created one or more new employment opportunities, and </a:t>
            </a:r>
          </a:p>
          <a:p>
            <a:pPr marL="0" indent="0">
              <a:buFont typeface="Arial" panose="020B0604020202020204" pitchFamily="34" charset="0"/>
              <a:buNone/>
            </a:pPr>
            <a:r>
              <a:rPr lang="en-US" dirty="0"/>
              <a:t>•  Document any efforts to promote Section 3 opportunities. </a:t>
            </a:r>
          </a:p>
        </p:txBody>
      </p:sp>
      <p:sp>
        <p:nvSpPr>
          <p:cNvPr id="4" name="Slide Number Placeholder 3"/>
          <p:cNvSpPr>
            <a:spLocks noGrp="1"/>
          </p:cNvSpPr>
          <p:nvPr>
            <p:ph type="sldNum" sz="quarter" idx="5"/>
          </p:nvPr>
        </p:nvSpPr>
        <p:spPr/>
        <p:txBody>
          <a:bodyPr/>
          <a:lstStyle/>
          <a:p>
            <a:fld id="{DCCC15F1-1E53-4684-8FD4-B4EED7914D9E}" type="slidenum">
              <a:rPr lang="en-US" smtClean="0"/>
              <a:t>17</a:t>
            </a:fld>
            <a:endParaRPr lang="en-US"/>
          </a:p>
        </p:txBody>
      </p:sp>
    </p:spTree>
    <p:extLst>
      <p:ext uri="{BB962C8B-B14F-4D97-AF65-F5344CB8AC3E}">
        <p14:creationId xmlns:p14="http://schemas.microsoft.com/office/powerpoint/2010/main" val="26546803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There are some circumstances where TDA may allow the closeout process to begin prior to the Grant Recipient’s final certification that this benefit has been received. In such a case, the Grant Recipient must contact the TxCDBG Director(s) to request approval prior to submitting the Project Completion Report.</a:t>
            </a:r>
          </a:p>
          <a:p>
            <a:pPr marL="171450" indent="-171450">
              <a:buFont typeface="Arial" panose="020B0604020202020204" pitchFamily="34" charset="0"/>
              <a:buChar char="•"/>
            </a:pPr>
            <a:r>
              <a:rPr lang="en-US" dirty="0"/>
              <a:t>Regulatory approval required by other state and federal agencies prior to placing the improvements into service should be obtained prior to considering the project complete. </a:t>
            </a:r>
          </a:p>
          <a:p>
            <a:pPr marL="171450" indent="-171450">
              <a:buFont typeface="Arial" panose="020B0604020202020204" pitchFamily="34" charset="0"/>
              <a:buChar char="•"/>
            </a:pPr>
            <a:r>
              <a:rPr lang="en-US" dirty="0"/>
              <a:t>The Grant Recipient must check the box on the PCR to “request TDA acceptance of the project as Conditionally Complete.” After providing information for all required fields, send an email to CDBGReporting@TexasAgriculture.gov to request Director approval. The PCR cannot be submitted within TDA-GO while Conditional Completion has been requested but not approved.</a:t>
            </a:r>
          </a:p>
        </p:txBody>
      </p:sp>
      <p:sp>
        <p:nvSpPr>
          <p:cNvPr id="4" name="Slide Number Placeholder 3"/>
          <p:cNvSpPr>
            <a:spLocks noGrp="1"/>
          </p:cNvSpPr>
          <p:nvPr>
            <p:ph type="sldNum" sz="quarter" idx="5"/>
          </p:nvPr>
        </p:nvSpPr>
        <p:spPr/>
        <p:txBody>
          <a:bodyPr/>
          <a:lstStyle/>
          <a:p>
            <a:fld id="{DCCC15F1-1E53-4684-8FD4-B4EED7914D9E}" type="slidenum">
              <a:rPr lang="en-US" smtClean="0"/>
              <a:t>18</a:t>
            </a:fld>
            <a:endParaRPr lang="en-US"/>
          </a:p>
        </p:txBody>
      </p:sp>
    </p:spTree>
    <p:extLst>
      <p:ext uri="{BB962C8B-B14F-4D97-AF65-F5344CB8AC3E}">
        <p14:creationId xmlns:p14="http://schemas.microsoft.com/office/powerpoint/2010/main" val="2186376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all closeout information and documentation has been completed on the PCR, the Authorized Official must certify that the PCR is accurate and complete. By certifying the Project Completion Report, the Authorized Official is mainly certifying that </a:t>
            </a:r>
          </a:p>
          <a:p>
            <a:r>
              <a:rPr lang="en-US" dirty="0"/>
              <a:t>• All activities undertaken with funds provided under the grant identified in this report, have been carried out in accordance with the Grant Agreement; </a:t>
            </a:r>
          </a:p>
          <a:p>
            <a:r>
              <a:rPr lang="en-US" dirty="0"/>
              <a:t>• The information contained in the PCR is accurate </a:t>
            </a:r>
          </a:p>
          <a:p>
            <a:r>
              <a:rPr lang="en-US" dirty="0"/>
              <a:t>• All records related to Grant Recipient activities are available for review; </a:t>
            </a:r>
          </a:p>
          <a:p>
            <a:r>
              <a:rPr lang="en-US" dirty="0"/>
              <a:t>• The persons benefitting from the activities described in Grant Agreement Details are receiving service or a benefit from the use of the new or improved facilities and activities; </a:t>
            </a:r>
          </a:p>
          <a:p>
            <a:endParaRPr lang="en-US" dirty="0"/>
          </a:p>
          <a:p>
            <a:r>
              <a:rPr lang="en-US" dirty="0"/>
              <a:t>Please note that incomplete reports will not be accepted and TDA staff will return the status of the grant to Closeout In Process. This means that the PCR will not be submitted and will be considered delinquent if the closeout due date has passed. The PCR must be corrected and submitted in TDA-GO.</a:t>
            </a:r>
          </a:p>
          <a:p>
            <a:endParaRPr lang="en-US" dirty="0"/>
          </a:p>
          <a:p>
            <a:r>
              <a:rPr lang="en-US" dirty="0"/>
              <a:t>Late submittal of a PCR may affect a Grant Recipient’s current or future TxCDBG funding. </a:t>
            </a:r>
          </a:p>
          <a:p>
            <a:r>
              <a:rPr lang="en-US" dirty="0"/>
              <a:t>• Failure to submit the closeout by that date will result in a financial penalty of $3,000. The penalty will be assessed, generally, to the administrative line item, regardless of the reason for the late submission, and </a:t>
            </a:r>
          </a:p>
          <a:p>
            <a:r>
              <a:rPr lang="en-US" dirty="0"/>
              <a:t>• Requests for payment on all open grants for the Grant Recipient may be held until an acceptable PCR is received. </a:t>
            </a:r>
          </a:p>
          <a:p>
            <a:endParaRPr lang="en-US" dirty="0"/>
          </a:p>
          <a:p>
            <a:endParaRPr lang="en-US" dirty="0"/>
          </a:p>
        </p:txBody>
      </p:sp>
      <p:sp>
        <p:nvSpPr>
          <p:cNvPr id="4" name="Slide Number Placeholder 3"/>
          <p:cNvSpPr>
            <a:spLocks noGrp="1"/>
          </p:cNvSpPr>
          <p:nvPr>
            <p:ph type="sldNum" sz="quarter" idx="5"/>
          </p:nvPr>
        </p:nvSpPr>
        <p:spPr/>
        <p:txBody>
          <a:bodyPr/>
          <a:lstStyle/>
          <a:p>
            <a:fld id="{DCCC15F1-1E53-4684-8FD4-B4EED7914D9E}" type="slidenum">
              <a:rPr lang="en-US" smtClean="0"/>
              <a:t>19</a:t>
            </a:fld>
            <a:endParaRPr lang="en-US"/>
          </a:p>
        </p:txBody>
      </p:sp>
    </p:spTree>
    <p:extLst>
      <p:ext uri="{BB962C8B-B14F-4D97-AF65-F5344CB8AC3E}">
        <p14:creationId xmlns:p14="http://schemas.microsoft.com/office/powerpoint/2010/main" val="42851314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300" baseline="0" dirty="0">
                <a:latin typeface="+mn-lt"/>
              </a:rPr>
              <a:t>An amendment, is a request that would require a change in the original terms of the agreement throughout</a:t>
            </a:r>
            <a:r>
              <a:rPr lang="en-US" sz="1300" dirty="0">
                <a:effectLst/>
                <a:latin typeface="+mn-lt"/>
                <a:ea typeface="Times New Roman" panose="02020603050405020304" pitchFamily="18" charset="0"/>
              </a:rPr>
              <a:t> the course of administering a CDBG agreement due to situations that may occur.  </a:t>
            </a:r>
            <a:r>
              <a:rPr lang="en-US" sz="1300" dirty="0"/>
              <a:t>During the course of administering a CDBG Grant, situations may occur that require a change in the original terms of the agreement. These changes are referred to as agreement amendments. All changes must be related to the project. Changes made to the scope of work, location, or beneficiaries of the project will determine whether a minor amendment or a full amendment is necessary.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300" dirty="0">
              <a:effectLst/>
              <a:latin typeface="+mn-lt"/>
              <a:ea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300" dirty="0">
                <a:effectLst/>
                <a:latin typeface="+mn-lt"/>
                <a:ea typeface="Times New Roman" panose="02020603050405020304" pitchFamily="18" charset="0"/>
              </a:rPr>
              <a:t>There are two types of amendments: </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300" dirty="0">
                <a:effectLst/>
                <a:latin typeface="+mn-lt"/>
                <a:ea typeface="Times New Roman" panose="02020603050405020304" pitchFamily="18" charset="0"/>
              </a:rPr>
              <a:t>Minor amendment or </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300" dirty="0">
                <a:effectLst/>
                <a:latin typeface="+mn-lt"/>
                <a:ea typeface="Times New Roman" panose="02020603050405020304" pitchFamily="18" charset="0"/>
              </a:rPr>
              <a:t>Full amendment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300" dirty="0">
                <a:effectLst/>
                <a:latin typeface="+mn-lt"/>
                <a:ea typeface="Times New Roman" panose="02020603050405020304" pitchFamily="18" charset="0"/>
              </a:rPr>
              <a:t>Amendment changes can be requested for: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300" dirty="0">
                <a:effectLst/>
                <a:latin typeface="+mn-lt"/>
                <a:ea typeface="Times New Roman" panose="02020603050405020304" pitchFamily="18" charset="0"/>
              </a:rPr>
              <a:t>Budget amendment</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300" dirty="0">
                <a:effectLst/>
                <a:latin typeface="+mn-lt"/>
                <a:ea typeface="Times New Roman" panose="02020603050405020304" pitchFamily="18" charset="0"/>
              </a:rPr>
              <a:t>Performance Statement amendment</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300" dirty="0">
                <a:effectLst/>
                <a:latin typeface="+mn-lt"/>
                <a:ea typeface="Times New Roman" panose="02020603050405020304" pitchFamily="18" charset="0"/>
              </a:rPr>
              <a:t>Time extension amendment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400" dirty="0">
                <a:effectLst/>
                <a:latin typeface="+mn-lt"/>
                <a:ea typeface="Times New Roman" panose="02020603050405020304" pitchFamily="18" charset="0"/>
              </a:rPr>
              <a:t>Please note that detailed step-by step instructions for completing and submitting an Amendment in TDAGO may be found on the TDA website. </a:t>
            </a:r>
          </a:p>
          <a:p>
            <a:endParaRPr lang="en-US" sz="1400" dirty="0"/>
          </a:p>
        </p:txBody>
      </p:sp>
      <p:sp>
        <p:nvSpPr>
          <p:cNvPr id="4" name="Slide Number Placeholder 3"/>
          <p:cNvSpPr>
            <a:spLocks noGrp="1"/>
          </p:cNvSpPr>
          <p:nvPr>
            <p:ph type="sldNum" sz="quarter" idx="5"/>
          </p:nvPr>
        </p:nvSpPr>
        <p:spPr/>
        <p:txBody>
          <a:bodyPr/>
          <a:lstStyle/>
          <a:p>
            <a:fld id="{DCCC15F1-1E53-4684-8FD4-B4EED7914D9E}" type="slidenum">
              <a:rPr lang="en-US" smtClean="0"/>
              <a:t>2</a:t>
            </a:fld>
            <a:endParaRPr lang="en-US"/>
          </a:p>
        </p:txBody>
      </p:sp>
    </p:spTree>
    <p:extLst>
      <p:ext uri="{BB962C8B-B14F-4D97-AF65-F5344CB8AC3E}">
        <p14:creationId xmlns:p14="http://schemas.microsoft.com/office/powerpoint/2010/main" val="25062271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CC15F1-1E53-4684-8FD4-B4EED7914D9E}" type="slidenum">
              <a:rPr lang="en-US" smtClean="0"/>
              <a:t>20</a:t>
            </a:fld>
            <a:endParaRPr lang="en-US"/>
          </a:p>
        </p:txBody>
      </p:sp>
    </p:spTree>
    <p:extLst>
      <p:ext uri="{BB962C8B-B14F-4D97-AF65-F5344CB8AC3E}">
        <p14:creationId xmlns:p14="http://schemas.microsoft.com/office/powerpoint/2010/main" val="36908465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300" dirty="0"/>
              <a:t>A Grant Recipient may request to revise the contractual description of the project. </a:t>
            </a:r>
          </a:p>
        </p:txBody>
      </p:sp>
      <p:sp>
        <p:nvSpPr>
          <p:cNvPr id="4" name="Slide Number Placeholder 3"/>
          <p:cNvSpPr>
            <a:spLocks noGrp="1"/>
          </p:cNvSpPr>
          <p:nvPr>
            <p:ph type="sldNum" sz="quarter" idx="5"/>
          </p:nvPr>
        </p:nvSpPr>
        <p:spPr/>
        <p:txBody>
          <a:bodyPr/>
          <a:lstStyle/>
          <a:p>
            <a:fld id="{DCCC15F1-1E53-4684-8FD4-B4EED7914D9E}" type="slidenum">
              <a:rPr lang="en-US" smtClean="0"/>
              <a:t>3</a:t>
            </a:fld>
            <a:endParaRPr lang="en-US"/>
          </a:p>
        </p:txBody>
      </p:sp>
    </p:spTree>
    <p:extLst>
      <p:ext uri="{BB962C8B-B14F-4D97-AF65-F5344CB8AC3E}">
        <p14:creationId xmlns:p14="http://schemas.microsoft.com/office/powerpoint/2010/main" val="36468429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aseline="0" dirty="0">
                <a:latin typeface="+mn-lt"/>
              </a:rPr>
              <a:t>Once you begin a Performance Statement amendment a series of questions will help you determine whether a Minor or Full amendment is necessary. </a:t>
            </a:r>
          </a:p>
          <a:p>
            <a:endParaRPr lang="en-US" sz="1400" baseline="0" dirty="0">
              <a:latin typeface="+mn-lt"/>
            </a:endParaRPr>
          </a:p>
          <a:p>
            <a:endParaRPr lang="en-US" sz="1400" dirty="0"/>
          </a:p>
        </p:txBody>
      </p:sp>
      <p:sp>
        <p:nvSpPr>
          <p:cNvPr id="4" name="Slide Number Placeholder 3"/>
          <p:cNvSpPr>
            <a:spLocks noGrp="1"/>
          </p:cNvSpPr>
          <p:nvPr>
            <p:ph type="sldNum" sz="quarter" idx="5"/>
          </p:nvPr>
        </p:nvSpPr>
        <p:spPr/>
        <p:txBody>
          <a:bodyPr/>
          <a:lstStyle/>
          <a:p>
            <a:fld id="{DCCC15F1-1E53-4684-8FD4-B4EED7914D9E}" type="slidenum">
              <a:rPr lang="en-US" smtClean="0"/>
              <a:t>4</a:t>
            </a:fld>
            <a:endParaRPr lang="en-US"/>
          </a:p>
        </p:txBody>
      </p:sp>
    </p:spTree>
    <p:extLst>
      <p:ext uri="{BB962C8B-B14F-4D97-AF65-F5344CB8AC3E}">
        <p14:creationId xmlns:p14="http://schemas.microsoft.com/office/powerpoint/2010/main" val="16060555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SzPct val="110000"/>
              <a:buFont typeface="Arial" panose="020B0604020202020204" pitchFamily="34" charset="0"/>
              <a:buNone/>
            </a:pPr>
            <a:r>
              <a:rPr lang="en-US" sz="1300" dirty="0"/>
              <a:t>A Full Amendment may require the following:</a:t>
            </a:r>
          </a:p>
          <a:p>
            <a:pPr marL="0" indent="0">
              <a:buSzPct val="110000"/>
              <a:buFont typeface="Arial" panose="020B0604020202020204" pitchFamily="34" charset="0"/>
              <a:buNone/>
            </a:pPr>
            <a:endParaRPr lang="en-US" sz="1300" dirty="0"/>
          </a:p>
          <a:p>
            <a:pPr marL="0" indent="0">
              <a:buSzPct val="110000"/>
              <a:buFont typeface="Arial" panose="020B0604020202020204" pitchFamily="34" charset="0"/>
              <a:buNone/>
            </a:pPr>
            <a:r>
              <a:rPr lang="en-US" sz="1300" dirty="0"/>
              <a:t>Evidence of Public Participation which includes:</a:t>
            </a:r>
          </a:p>
          <a:p>
            <a:pPr marL="285750" indent="-285750">
              <a:buSzPct val="110000"/>
              <a:buFont typeface="Arial" panose="020B0604020202020204" pitchFamily="34" charset="0"/>
              <a:buChar char="•"/>
            </a:pPr>
            <a:r>
              <a:rPr lang="en-US" sz="1300" dirty="0"/>
              <a:t>A resolution from the city council or commissioner's court that indicates support for the proposed changes; </a:t>
            </a:r>
          </a:p>
          <a:p>
            <a:pPr marL="285750" indent="-285750">
              <a:buSzPct val="110000"/>
              <a:buFont typeface="Arial" panose="020B0604020202020204" pitchFamily="34" charset="0"/>
              <a:buChar char="•"/>
            </a:pPr>
            <a:r>
              <a:rPr lang="en-US" sz="1300" dirty="0"/>
              <a:t>Notice of the public hearing held regarding the amendment, including a brief description of the proposed project changes. See Chapter 1 Administration and Reporting for detailed instructions regarding public hearings, notices, and documentation. TDA  reserves the right to require Public Participation in its sole discretion; and</a:t>
            </a:r>
          </a:p>
          <a:p>
            <a:pPr marL="0" indent="0">
              <a:buSzPct val="110000"/>
              <a:buFont typeface="Arial" panose="020B0604020202020204" pitchFamily="34" charset="0"/>
              <a:buNone/>
            </a:pPr>
            <a:endParaRPr lang="en-US" sz="1300" dirty="0"/>
          </a:p>
          <a:p>
            <a:pPr marL="0" indent="0">
              <a:buSzPct val="110000"/>
              <a:buFont typeface="Arial" panose="020B0604020202020204" pitchFamily="34" charset="0"/>
              <a:buNone/>
            </a:pPr>
            <a:r>
              <a:rPr lang="en-US" sz="1300" dirty="0"/>
              <a:t>The public hearing allows residents of the Grant Recipient's judication to have an opportunity to comment on the proposed changes.</a:t>
            </a:r>
          </a:p>
          <a:p>
            <a:pPr marL="0" indent="0">
              <a:buSzPct val="110000"/>
              <a:buFont typeface="Arial" panose="020B0604020202020204" pitchFamily="34" charset="0"/>
              <a:buNone/>
            </a:pPr>
            <a:endParaRPr lang="en-US" sz="1300" dirty="0"/>
          </a:p>
          <a:p>
            <a:pPr marL="0" indent="0">
              <a:buSzPct val="110000"/>
              <a:buFont typeface="Arial" panose="020B0604020202020204" pitchFamily="34" charset="0"/>
              <a:buNone/>
            </a:pPr>
            <a:r>
              <a:rPr lang="en-US" sz="1300" dirty="0"/>
              <a:t>Please upload all documents pertaining to Evidence of Public (public notice and resolution) as one pdf document in the designated field provided.  Please do not upload the Public Notice in the designated field and the Resolution under additional documentation.</a:t>
            </a:r>
          </a:p>
          <a:p>
            <a:pPr marL="171450" indent="-171450">
              <a:buSzPct val="11000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fld id="{DCCC15F1-1E53-4684-8FD4-B4EED7914D9E}" type="slidenum">
              <a:rPr lang="en-US" smtClean="0"/>
              <a:t>5</a:t>
            </a:fld>
            <a:endParaRPr lang="en-US"/>
          </a:p>
        </p:txBody>
      </p:sp>
    </p:spTree>
    <p:extLst>
      <p:ext uri="{BB962C8B-B14F-4D97-AF65-F5344CB8AC3E}">
        <p14:creationId xmlns:p14="http://schemas.microsoft.com/office/powerpoint/2010/main" val="39143805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300" dirty="0"/>
              <a:t>Beneficiaries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300" dirty="0"/>
              <a:t>Any change to project beneficiaries (adding or reducing) requires a Grant Agreement amendment.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300" dirty="0"/>
              <a:t>Amendments requesting to add an entire Benefit Area cannot be submitted without first contacting TDA. After an initial discussion, TDA staff will check the box beneath Question 2, located under the Proposed Performance Statement Revisions tab, to acknowledge this significant change.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300" dirty="0"/>
              <a:t>Please upload all documents pertaining to beneficiary documentation as one pdf document in the designated field provided.  Please do not upload the Survey tab or New Survey Tab in the designated field and the Address List under additional documentation.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3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300" dirty="0"/>
              <a:t>Locations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300" dirty="0"/>
              <a:t>Amendments proposing to change the locations of the work to be performed must provide Census Information and two maps.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300" dirty="0"/>
              <a:t>• Census Table – Identify the County, Census Tract, and Block Group information for the proposed locations. Click the “+” to create a new row for each census tract.  This is required for HUD reporting.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300" dirty="0"/>
              <a:t>• Upload color-coded revised project maps showing the locations of the original and amended project activities in the fields provided. The map(s) must use separate colors/markings to identify on the same map: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300" dirty="0"/>
              <a:t>o Original/previously approved project locations;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300" dirty="0"/>
              <a:t>• Project map showing the locations of all work as proposed. This “clean” map will become a Figure in the Grant Agreement if the Amendment is approved. </a:t>
            </a:r>
          </a:p>
        </p:txBody>
      </p:sp>
      <p:sp>
        <p:nvSpPr>
          <p:cNvPr id="4" name="Slide Number Placeholder 3"/>
          <p:cNvSpPr>
            <a:spLocks noGrp="1"/>
          </p:cNvSpPr>
          <p:nvPr>
            <p:ph type="sldNum" sz="quarter" idx="5"/>
          </p:nvPr>
        </p:nvSpPr>
        <p:spPr/>
        <p:txBody>
          <a:bodyPr/>
          <a:lstStyle/>
          <a:p>
            <a:fld id="{DCCC15F1-1E53-4684-8FD4-B4EED7914D9E}" type="slidenum">
              <a:rPr lang="en-US" smtClean="0"/>
              <a:t>6</a:t>
            </a:fld>
            <a:endParaRPr lang="en-US"/>
          </a:p>
        </p:txBody>
      </p:sp>
    </p:spTree>
    <p:extLst>
      <p:ext uri="{BB962C8B-B14F-4D97-AF65-F5344CB8AC3E}">
        <p14:creationId xmlns:p14="http://schemas.microsoft.com/office/powerpoint/2010/main" val="31794115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A revised project must meet all environmental review requirements. If an Authority to Use Grant Funds has previously been issued for the grant, the Grant Recipient must re-evaluate the environmental review and any prior Finding of No Significant Impact (FONSI) for the project to determine whether the previous clearance still applies to the revised project. It is critical that Grant Recipients complete this re-evaluation. Supplemental information or a new environmental clearance may be necessary for the revised project to be an eligible TxCDBG project. </a:t>
            </a:r>
          </a:p>
          <a:p>
            <a:endParaRPr lang="en-US" sz="1300" dirty="0"/>
          </a:p>
          <a:p>
            <a:r>
              <a:rPr lang="en-US" sz="1300" dirty="0"/>
              <a:t>• Navigate to the existing Environmental Review Performance Report, Environmental Review Re-evaluation page. Complete the form and save the page. </a:t>
            </a:r>
          </a:p>
          <a:p>
            <a:r>
              <a:rPr lang="en-US" sz="1300" dirty="0"/>
              <a:t>• Return to the Proposed CDBG Performance Statement Revisions page. The Environmental Authorized Official must check the box to acknowledge the re-evaluation of the environmental review.</a:t>
            </a:r>
          </a:p>
        </p:txBody>
      </p:sp>
      <p:sp>
        <p:nvSpPr>
          <p:cNvPr id="4" name="Slide Number Placeholder 3"/>
          <p:cNvSpPr>
            <a:spLocks noGrp="1"/>
          </p:cNvSpPr>
          <p:nvPr>
            <p:ph type="sldNum" sz="quarter" idx="5"/>
          </p:nvPr>
        </p:nvSpPr>
        <p:spPr/>
        <p:txBody>
          <a:bodyPr/>
          <a:lstStyle/>
          <a:p>
            <a:fld id="{DCCC15F1-1E53-4684-8FD4-B4EED7914D9E}" type="slidenum">
              <a:rPr lang="en-US" smtClean="0"/>
              <a:t>7</a:t>
            </a:fld>
            <a:endParaRPr lang="en-US"/>
          </a:p>
        </p:txBody>
      </p:sp>
    </p:spTree>
    <p:extLst>
      <p:ext uri="{BB962C8B-B14F-4D97-AF65-F5344CB8AC3E}">
        <p14:creationId xmlns:p14="http://schemas.microsoft.com/office/powerpoint/2010/main" val="39755904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300" dirty="0"/>
              <a:t>A Grant Recipient may request to move funds between existing budget line items based on actual costs.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3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300" dirty="0"/>
              <a:t>Often this is fairly straightforward, however, please contact your Grant Specialist if you have special requests.  In particular, Grant Recipients should review the budget prior to the end date of the grant agreement – we recommend at least 60 days prior – and consider whether the current budget is accurate for all project costs, Don’t forget to think about matching funds when you review the total project expenses.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3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300" dirty="0"/>
              <a:t>Timing is important for budget amendments – if an amendment is needed to complete a specific payment request, make sure you have an approved amendment before beginning the Payment request in TDA-GO.  If you begin the Payment Request document before approval of the amendment, the budget will not be updated and you will have to cancel the Payment and re-enter all information.</a:t>
            </a:r>
          </a:p>
        </p:txBody>
      </p:sp>
      <p:sp>
        <p:nvSpPr>
          <p:cNvPr id="4" name="Slide Number Placeholder 3"/>
          <p:cNvSpPr>
            <a:spLocks noGrp="1"/>
          </p:cNvSpPr>
          <p:nvPr>
            <p:ph type="sldNum" sz="quarter" idx="5"/>
          </p:nvPr>
        </p:nvSpPr>
        <p:spPr/>
        <p:txBody>
          <a:bodyPr/>
          <a:lstStyle/>
          <a:p>
            <a:fld id="{DCCC15F1-1E53-4684-8FD4-B4EED7914D9E}" type="slidenum">
              <a:rPr lang="en-US" smtClean="0"/>
              <a:t>8</a:t>
            </a:fld>
            <a:endParaRPr lang="en-US"/>
          </a:p>
        </p:txBody>
      </p:sp>
    </p:spTree>
    <p:extLst>
      <p:ext uri="{BB962C8B-B14F-4D97-AF65-F5344CB8AC3E}">
        <p14:creationId xmlns:p14="http://schemas.microsoft.com/office/powerpoint/2010/main" val="40522036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300" dirty="0"/>
              <a:t>A Grant Recipient may request to transfer TxCDBG funds between budget categories to reflect the actual costs of the project.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300" dirty="0"/>
              <a:t>For Administration and Professional Services: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300" dirty="0"/>
              <a:t>• TDA will not approve a budget change to allow the general administration activity grant funds to exceed 16% of construction and acquisition/relocation grant funds.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300" dirty="0"/>
              <a:t>• If a proposed budget change causes the engineering activity grant funds to exceed 25% of construction and acquisition/relocation grant funds, additional justification must be submitted for approval by the TDA Deputy Commissioner.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300" dirty="0"/>
              <a:t>• Any administration or engineering costs greater than the amount available through the activity budget line items are the responsibility of the Grant Recipient but may be included as matching funds unless otherwise disallowed.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300" dirty="0"/>
              <a:t>• Requests to move TxCDBG funds from construction and/or acquisition activities to engineering or general administration activities must be submitted in TDA-GO prior to the date work is completed on the Materials and Services Report, Work Completed page. The request must include a description of the additional tasks required by these services providers for the project.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300" dirty="0"/>
              <a:t>* Remember, transfers for administration and engineering costs must be based on actual costs, usually this means a change order or addendum to a service provider’s contract.  The amendment must be requested before final construction inspection is completed.</a:t>
            </a:r>
          </a:p>
        </p:txBody>
      </p:sp>
      <p:sp>
        <p:nvSpPr>
          <p:cNvPr id="4" name="Slide Number Placeholder 3"/>
          <p:cNvSpPr>
            <a:spLocks noGrp="1"/>
          </p:cNvSpPr>
          <p:nvPr>
            <p:ph type="sldNum" sz="quarter" idx="5"/>
          </p:nvPr>
        </p:nvSpPr>
        <p:spPr/>
        <p:txBody>
          <a:bodyPr/>
          <a:lstStyle/>
          <a:p>
            <a:fld id="{DCCC15F1-1E53-4684-8FD4-B4EED7914D9E}" type="slidenum">
              <a:rPr lang="en-US" smtClean="0"/>
              <a:t>9</a:t>
            </a:fld>
            <a:endParaRPr lang="en-US"/>
          </a:p>
        </p:txBody>
      </p:sp>
    </p:spTree>
    <p:extLst>
      <p:ext uri="{BB962C8B-B14F-4D97-AF65-F5344CB8AC3E}">
        <p14:creationId xmlns:p14="http://schemas.microsoft.com/office/powerpoint/2010/main" val="24882053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6B7D53F-BFD8-4DCB-954F-5EAE532CF782}" type="datetimeFigureOut">
              <a:rPr lang="en-US" smtClean="0"/>
              <a:t>2/26/2024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A94C8D-C909-48A9-B27C-99CB31B51AD3}"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873654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6B7D53F-BFD8-4DCB-954F-5EAE532CF782}" type="datetimeFigureOut">
              <a:rPr lang="en-US" smtClean="0"/>
              <a:t>2/26/2024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A94C8D-C909-48A9-B27C-99CB31B51AD3}" type="slidenum">
              <a:rPr lang="en-US" smtClean="0"/>
              <a:t>‹#›</a:t>
            </a:fld>
            <a:endParaRPr lang="en-US"/>
          </a:p>
        </p:txBody>
      </p:sp>
    </p:spTree>
    <p:extLst>
      <p:ext uri="{BB962C8B-B14F-4D97-AF65-F5344CB8AC3E}">
        <p14:creationId xmlns:p14="http://schemas.microsoft.com/office/powerpoint/2010/main" val="40099979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6B7D53F-BFD8-4DCB-954F-5EAE532CF782}" type="datetimeFigureOut">
              <a:rPr lang="en-US" smtClean="0"/>
              <a:t>2/26/2024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A94C8D-C909-48A9-B27C-99CB31B51AD3}" type="slidenum">
              <a:rPr lang="en-US" smtClean="0"/>
              <a:t>‹#›</a:t>
            </a:fld>
            <a:endParaRPr lang="en-US"/>
          </a:p>
        </p:txBody>
      </p:sp>
    </p:spTree>
    <p:extLst>
      <p:ext uri="{BB962C8B-B14F-4D97-AF65-F5344CB8AC3E}">
        <p14:creationId xmlns:p14="http://schemas.microsoft.com/office/powerpoint/2010/main" val="13629123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6B7D53F-BFD8-4DCB-954F-5EAE532CF782}" type="datetimeFigureOut">
              <a:rPr lang="en-US" smtClean="0"/>
              <a:t>2/26/2024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A94C8D-C909-48A9-B27C-99CB31B51AD3}" type="slidenum">
              <a:rPr lang="en-US" smtClean="0"/>
              <a:t>‹#›</a:t>
            </a:fld>
            <a:endParaRPr lang="en-US"/>
          </a:p>
        </p:txBody>
      </p:sp>
    </p:spTree>
    <p:extLst>
      <p:ext uri="{BB962C8B-B14F-4D97-AF65-F5344CB8AC3E}">
        <p14:creationId xmlns:p14="http://schemas.microsoft.com/office/powerpoint/2010/main" val="29485242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6B7D53F-BFD8-4DCB-954F-5EAE532CF782}" type="datetimeFigureOut">
              <a:rPr lang="en-US" smtClean="0"/>
              <a:t>2/26/2024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A94C8D-C909-48A9-B27C-99CB31B51AD3}"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794132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6B7D53F-BFD8-4DCB-954F-5EAE532CF782}" type="datetimeFigureOut">
              <a:rPr lang="en-US" smtClean="0"/>
              <a:t>2/26/2024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0A94C8D-C909-48A9-B27C-99CB31B51AD3}" type="slidenum">
              <a:rPr lang="en-US" smtClean="0"/>
              <a:t>‹#›</a:t>
            </a:fld>
            <a:endParaRPr lang="en-US"/>
          </a:p>
        </p:txBody>
      </p:sp>
    </p:spTree>
    <p:extLst>
      <p:ext uri="{BB962C8B-B14F-4D97-AF65-F5344CB8AC3E}">
        <p14:creationId xmlns:p14="http://schemas.microsoft.com/office/powerpoint/2010/main" val="5082611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6B7D53F-BFD8-4DCB-954F-5EAE532CF782}" type="datetimeFigureOut">
              <a:rPr lang="en-US" smtClean="0"/>
              <a:t>2/26/2024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0A94C8D-C909-48A9-B27C-99CB31B51AD3}" type="slidenum">
              <a:rPr lang="en-US" smtClean="0"/>
              <a:t>‹#›</a:t>
            </a:fld>
            <a:endParaRPr lang="en-US"/>
          </a:p>
        </p:txBody>
      </p:sp>
    </p:spTree>
    <p:extLst>
      <p:ext uri="{BB962C8B-B14F-4D97-AF65-F5344CB8AC3E}">
        <p14:creationId xmlns:p14="http://schemas.microsoft.com/office/powerpoint/2010/main" val="36241769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6B7D53F-BFD8-4DCB-954F-5EAE532CF782}" type="datetimeFigureOut">
              <a:rPr lang="en-US" smtClean="0"/>
              <a:t>2/26/2024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0A94C8D-C909-48A9-B27C-99CB31B51AD3}" type="slidenum">
              <a:rPr lang="en-US" smtClean="0"/>
              <a:t>‹#›</a:t>
            </a:fld>
            <a:endParaRPr lang="en-US"/>
          </a:p>
        </p:txBody>
      </p:sp>
    </p:spTree>
    <p:extLst>
      <p:ext uri="{BB962C8B-B14F-4D97-AF65-F5344CB8AC3E}">
        <p14:creationId xmlns:p14="http://schemas.microsoft.com/office/powerpoint/2010/main" val="2566297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E6B7D53F-BFD8-4DCB-954F-5EAE532CF782}" type="datetimeFigureOut">
              <a:rPr lang="en-US" smtClean="0"/>
              <a:t>2/26/2024</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90A94C8D-C909-48A9-B27C-99CB31B51AD3}" type="slidenum">
              <a:rPr lang="en-US" smtClean="0"/>
              <a:t>‹#›</a:t>
            </a:fld>
            <a:endParaRPr lang="en-US"/>
          </a:p>
        </p:txBody>
      </p:sp>
    </p:spTree>
    <p:extLst>
      <p:ext uri="{BB962C8B-B14F-4D97-AF65-F5344CB8AC3E}">
        <p14:creationId xmlns:p14="http://schemas.microsoft.com/office/powerpoint/2010/main" val="1522905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E6B7D53F-BFD8-4DCB-954F-5EAE532CF782}" type="datetimeFigureOut">
              <a:rPr lang="en-US" smtClean="0"/>
              <a:t>2/26/2024</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90A94C8D-C909-48A9-B27C-99CB31B51AD3}" type="slidenum">
              <a:rPr lang="en-US" smtClean="0"/>
              <a:t>‹#›</a:t>
            </a:fld>
            <a:endParaRPr lang="en-US"/>
          </a:p>
        </p:txBody>
      </p:sp>
    </p:spTree>
    <p:extLst>
      <p:ext uri="{BB962C8B-B14F-4D97-AF65-F5344CB8AC3E}">
        <p14:creationId xmlns:p14="http://schemas.microsoft.com/office/powerpoint/2010/main" val="557542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6B7D53F-BFD8-4DCB-954F-5EAE532CF782}" type="datetimeFigureOut">
              <a:rPr lang="en-US" smtClean="0"/>
              <a:t>2/26/2024</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0A94C8D-C909-48A9-B27C-99CB31B51AD3}" type="slidenum">
              <a:rPr lang="en-US" smtClean="0"/>
              <a:t>‹#›</a:t>
            </a:fld>
            <a:endParaRPr lang="en-US"/>
          </a:p>
        </p:txBody>
      </p:sp>
    </p:spTree>
    <p:extLst>
      <p:ext uri="{BB962C8B-B14F-4D97-AF65-F5344CB8AC3E}">
        <p14:creationId xmlns:p14="http://schemas.microsoft.com/office/powerpoint/2010/main" val="14346446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E6B7D53F-BFD8-4DCB-954F-5EAE532CF782}" type="datetimeFigureOut">
              <a:rPr lang="en-US" smtClean="0"/>
              <a:t>2/26/2024</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90A94C8D-C909-48A9-B27C-99CB31B51AD3}"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11283518"/>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4.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4.png"/><Relationship Id="rId5" Type="http://schemas.openxmlformats.org/officeDocument/2006/relationships/image" Target="../media/image8.jpe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4.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4.png"/><Relationship Id="rId5" Type="http://schemas.openxmlformats.org/officeDocument/2006/relationships/image" Target="../media/image9.jpe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4.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4.png"/><Relationship Id="rId5" Type="http://schemas.openxmlformats.org/officeDocument/2006/relationships/image" Target="../media/image10.jpe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4.png"/><Relationship Id="rId5" Type="http://schemas.openxmlformats.org/officeDocument/2006/relationships/image" Target="../media/image11.jpe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4.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4.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4.png"/><Relationship Id="rId5" Type="http://schemas.openxmlformats.org/officeDocument/2006/relationships/image" Target="../media/image12.jpe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20.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4.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4.png"/><Relationship Id="rId5" Type="http://schemas.openxmlformats.org/officeDocument/2006/relationships/image" Target="../media/image7.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4.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4.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CE3F6A8-0DE9-D0C2-852D-88D7027CFD08}"/>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838737" y="4643118"/>
            <a:ext cx="4655976" cy="1499762"/>
          </a:xfrm>
          <a:prstGeom prst="rect">
            <a:avLst/>
          </a:prstGeom>
        </p:spPr>
      </p:pic>
      <p:sp>
        <p:nvSpPr>
          <p:cNvPr id="5" name="TextBox 4">
            <a:extLst>
              <a:ext uri="{FF2B5EF4-FFF2-40B4-BE49-F238E27FC236}">
                <a16:creationId xmlns:a16="http://schemas.microsoft.com/office/drawing/2014/main" id="{F471AA8B-61BB-12BA-6766-9F985A0885BD}"/>
              </a:ext>
            </a:extLst>
          </p:cNvPr>
          <p:cNvSpPr txBox="1"/>
          <p:nvPr/>
        </p:nvSpPr>
        <p:spPr>
          <a:xfrm>
            <a:off x="261256" y="456567"/>
            <a:ext cx="11803225" cy="839204"/>
          </a:xfrm>
          <a:prstGeom prst="rect">
            <a:avLst/>
          </a:prstGeom>
          <a:noFill/>
        </p:spPr>
        <p:txBody>
          <a:bodyPr wrap="square" rtlCol="0">
            <a:spAutoFit/>
          </a:bodyPr>
          <a:lstStyle/>
          <a:p>
            <a:pPr algn="ctr">
              <a:lnSpc>
                <a:spcPct val="150000"/>
              </a:lnSpc>
            </a:pPr>
            <a:r>
              <a:rPr lang="en-US" sz="3600" b="1" dirty="0">
                <a:solidFill>
                  <a:schemeClr val="accent2">
                    <a:lumMod val="75000"/>
                  </a:schemeClr>
                </a:solidFill>
                <a:latin typeface="Book Antiqua" panose="02040602050305030304" pitchFamily="18" charset="0"/>
              </a:rPr>
              <a:t>Texas Community Development Block Grant Program</a:t>
            </a:r>
          </a:p>
        </p:txBody>
      </p:sp>
      <p:pic>
        <p:nvPicPr>
          <p:cNvPr id="6" name="Picture 7">
            <a:extLst>
              <a:ext uri="{FF2B5EF4-FFF2-40B4-BE49-F238E27FC236}">
                <a16:creationId xmlns:a16="http://schemas.microsoft.com/office/drawing/2014/main" id="{2D17F206-B611-F957-E19A-9543376FEA2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8724" y="1465001"/>
            <a:ext cx="3547307" cy="4035865"/>
          </a:xfrm>
          <a:prstGeom prst="ellipse">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88900" algn="ctr">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TextBox 6">
            <a:extLst>
              <a:ext uri="{FF2B5EF4-FFF2-40B4-BE49-F238E27FC236}">
                <a16:creationId xmlns:a16="http://schemas.microsoft.com/office/drawing/2014/main" id="{9569D762-DF87-7B70-9539-D43A356A6AC4}"/>
              </a:ext>
            </a:extLst>
          </p:cNvPr>
          <p:cNvSpPr txBox="1"/>
          <p:nvPr/>
        </p:nvSpPr>
        <p:spPr>
          <a:xfrm>
            <a:off x="4486312" y="1379276"/>
            <a:ext cx="6657938" cy="2771271"/>
          </a:xfrm>
          <a:prstGeom prst="rect">
            <a:avLst/>
          </a:prstGeom>
          <a:noFill/>
        </p:spPr>
        <p:txBody>
          <a:bodyPr wrap="square">
            <a:spAutoFit/>
          </a:bodyPr>
          <a:lstStyle/>
          <a:p>
            <a:pPr algn="ctr">
              <a:lnSpc>
                <a:spcPct val="150000"/>
              </a:lnSpc>
            </a:pPr>
            <a:r>
              <a:rPr lang="en-US" sz="4000" b="1" dirty="0">
                <a:solidFill>
                  <a:schemeClr val="accent3">
                    <a:lumMod val="50000"/>
                  </a:schemeClr>
                </a:solidFill>
                <a:latin typeface="Book Antiqua" panose="02040602050305030304" pitchFamily="18" charset="0"/>
              </a:rPr>
              <a:t>CDBG Over Coffee</a:t>
            </a:r>
          </a:p>
          <a:p>
            <a:pPr algn="ctr">
              <a:lnSpc>
                <a:spcPct val="150000"/>
              </a:lnSpc>
            </a:pPr>
            <a:r>
              <a:rPr lang="en-US" sz="4000" dirty="0">
                <a:solidFill>
                  <a:schemeClr val="accent3">
                    <a:lumMod val="50000"/>
                  </a:schemeClr>
                </a:solidFill>
                <a:latin typeface="Book Antiqua" panose="02040602050305030304" pitchFamily="18" charset="0"/>
              </a:rPr>
              <a:t>Today’s Topic:</a:t>
            </a:r>
          </a:p>
          <a:p>
            <a:pPr algn="ctr">
              <a:lnSpc>
                <a:spcPct val="150000"/>
              </a:lnSpc>
            </a:pPr>
            <a:r>
              <a:rPr lang="en-US" sz="4000" dirty="0">
                <a:solidFill>
                  <a:schemeClr val="accent3">
                    <a:lumMod val="50000"/>
                  </a:schemeClr>
                </a:solidFill>
                <a:latin typeface="Book Antiqua" panose="02040602050305030304" pitchFamily="18" charset="0"/>
              </a:rPr>
              <a:t>Amendments and Closeouts </a:t>
            </a:r>
          </a:p>
        </p:txBody>
      </p:sp>
    </p:spTree>
    <p:extLst>
      <p:ext uri="{BB962C8B-B14F-4D97-AF65-F5344CB8AC3E}">
        <p14:creationId xmlns:p14="http://schemas.microsoft.com/office/powerpoint/2010/main" val="17074019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32A750C-744F-4CA2-B36D-4FEA1932FB8B}"/>
              </a:ext>
            </a:extLst>
          </p:cNvPr>
          <p:cNvSpPr txBox="1">
            <a:spLocks/>
          </p:cNvSpPr>
          <p:nvPr/>
        </p:nvSpPr>
        <p:spPr>
          <a:xfrm>
            <a:off x="1202163" y="790582"/>
            <a:ext cx="9981221" cy="822960"/>
          </a:xfrm>
          <a:prstGeom prst="rect">
            <a:avLst/>
          </a:prstGeom>
        </p:spPr>
        <p:txBody>
          <a:bodyPr vert="horz" lIns="91440" tIns="45720" rIns="91440" bIns="45720" rtlCol="0" anchor="b">
            <a:normAutofit fontScale="97500"/>
          </a:bodyPr>
          <a:lstStyle>
            <a:lvl1pPr marL="0"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b="1" dirty="0">
                <a:solidFill>
                  <a:schemeClr val="accent1">
                    <a:lumMod val="50000"/>
                  </a:schemeClr>
                </a:solidFill>
              </a:rPr>
              <a:t>Amendments Deadlines &amp; Penalties </a:t>
            </a:r>
            <a:endParaRPr lang="en-US" dirty="0"/>
          </a:p>
        </p:txBody>
      </p:sp>
      <p:sp>
        <p:nvSpPr>
          <p:cNvPr id="3" name="Content Placeholder 2">
            <a:extLst>
              <a:ext uri="{FF2B5EF4-FFF2-40B4-BE49-F238E27FC236}">
                <a16:creationId xmlns:a16="http://schemas.microsoft.com/office/drawing/2014/main" id="{66EFF24C-5E06-8C67-178A-BD9105119200}"/>
              </a:ext>
            </a:extLst>
          </p:cNvPr>
          <p:cNvSpPr>
            <a:spLocks noGrp="1"/>
          </p:cNvSpPr>
          <p:nvPr>
            <p:ph idx="1"/>
          </p:nvPr>
        </p:nvSpPr>
        <p:spPr>
          <a:xfrm>
            <a:off x="1162050" y="1910955"/>
            <a:ext cx="10515600" cy="3264550"/>
          </a:xfrm>
        </p:spPr>
        <p:txBody>
          <a:bodyPr>
            <a:normAutofit fontScale="92500" lnSpcReduction="20000"/>
          </a:bodyPr>
          <a:lstStyle/>
          <a:p>
            <a:pPr>
              <a:buFont typeface="Courier New" panose="02070309020205020404" pitchFamily="49" charset="0"/>
              <a:buChar char="o"/>
            </a:pPr>
            <a:r>
              <a:rPr lang="en-US" sz="4400" dirty="0"/>
              <a:t> </a:t>
            </a:r>
            <a:r>
              <a:rPr lang="en-US" sz="4300" dirty="0"/>
              <a:t>30 Days Prior to the </a:t>
            </a:r>
            <a:r>
              <a:rPr lang="en-US" sz="4300" b="1" i="1" dirty="0"/>
              <a:t>Grant Agreement End Date</a:t>
            </a:r>
          </a:p>
          <a:p>
            <a:pPr lvl="2">
              <a:buFont typeface="Wingdings" panose="05000000000000000000" pitchFamily="2" charset="2"/>
              <a:buChar char="§"/>
            </a:pPr>
            <a:r>
              <a:rPr lang="en-US" sz="3300" dirty="0"/>
              <a:t> </a:t>
            </a:r>
            <a:r>
              <a:rPr lang="en-US" sz="3400" dirty="0"/>
              <a:t>Extension </a:t>
            </a:r>
          </a:p>
          <a:p>
            <a:pPr lvl="2">
              <a:buFont typeface="Wingdings" panose="05000000000000000000" pitchFamily="2" charset="2"/>
              <a:buChar char="§"/>
            </a:pPr>
            <a:r>
              <a:rPr lang="en-US" sz="3400" dirty="0"/>
              <a:t> Substantial amendments requiring citizen participation </a:t>
            </a:r>
          </a:p>
          <a:p>
            <a:pPr lvl="2">
              <a:buFont typeface="Wingdings" panose="05000000000000000000" pitchFamily="2" charset="2"/>
              <a:buChar char="§"/>
            </a:pPr>
            <a:r>
              <a:rPr lang="en-US" sz="3400" dirty="0"/>
              <a:t> Any amendment that revises the number of beneficiaries</a:t>
            </a:r>
          </a:p>
          <a:p>
            <a:pPr>
              <a:buFont typeface="Courier New" panose="02070309020205020404" pitchFamily="49" charset="0"/>
              <a:buChar char="o"/>
            </a:pPr>
            <a:r>
              <a:rPr lang="en-US" sz="4300" dirty="0"/>
              <a:t> 30 Days Prior to the </a:t>
            </a:r>
            <a:r>
              <a:rPr lang="en-US" sz="4300" b="1" i="1" dirty="0"/>
              <a:t>PCR Due Date</a:t>
            </a:r>
          </a:p>
          <a:p>
            <a:pPr lvl="2">
              <a:buFont typeface="Wingdings" panose="05000000000000000000" pitchFamily="2" charset="2"/>
              <a:buChar char="§"/>
            </a:pPr>
            <a:r>
              <a:rPr lang="en-US" sz="2400" dirty="0"/>
              <a:t> </a:t>
            </a:r>
            <a:r>
              <a:rPr lang="en-US" sz="3300" dirty="0"/>
              <a:t>Minor Amendment that does not revise beneficiaries served by the project</a:t>
            </a:r>
            <a:endParaRPr lang="en-US" sz="2400" dirty="0"/>
          </a:p>
        </p:txBody>
      </p:sp>
      <p:sp>
        <p:nvSpPr>
          <p:cNvPr id="2" name="TextBox 1">
            <a:extLst>
              <a:ext uri="{FF2B5EF4-FFF2-40B4-BE49-F238E27FC236}">
                <a16:creationId xmlns:a16="http://schemas.microsoft.com/office/drawing/2014/main" id="{03512D70-F612-3027-454D-9A697BD892A1}"/>
              </a:ext>
            </a:extLst>
          </p:cNvPr>
          <p:cNvSpPr txBox="1"/>
          <p:nvPr/>
        </p:nvSpPr>
        <p:spPr>
          <a:xfrm>
            <a:off x="1162050" y="5333180"/>
            <a:ext cx="10169019" cy="830997"/>
          </a:xfrm>
          <a:prstGeom prst="rect">
            <a:avLst/>
          </a:prstGeom>
          <a:solidFill>
            <a:schemeClr val="accent1">
              <a:lumMod val="20000"/>
              <a:lumOff val="80000"/>
            </a:schemeClr>
          </a:solidFill>
        </p:spPr>
        <p:txBody>
          <a:bodyPr wrap="square" rtlCol="0">
            <a:spAutoFit/>
          </a:bodyPr>
          <a:lstStyle/>
          <a:p>
            <a:pPr algn="ctr"/>
            <a:r>
              <a:rPr lang="en-US" sz="2400" dirty="0"/>
              <a:t>A penalty of $3,000 will be applied to each amendment request the Grant Recipient fails to submit within the above deadlines.</a:t>
            </a:r>
          </a:p>
        </p:txBody>
      </p:sp>
      <p:pic>
        <p:nvPicPr>
          <p:cNvPr id="9" name="Audio 8">
            <a:hlinkClick r:id="" action="ppaction://media"/>
            <a:extLst>
              <a:ext uri="{FF2B5EF4-FFF2-40B4-BE49-F238E27FC236}">
                <a16:creationId xmlns:a16="http://schemas.microsoft.com/office/drawing/2014/main" id="{67D75E7F-04E2-707D-65FF-868B61127FDA}"/>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4559910" y="4304480"/>
            <a:ext cx="2057400" cy="2057400"/>
          </a:xfrm>
          <a:prstGeom prst="ellipse">
            <a:avLst/>
          </a:prstGeom>
        </p:spPr>
      </p:pic>
    </p:spTree>
    <p:extLst>
      <p:ext uri="{BB962C8B-B14F-4D97-AF65-F5344CB8AC3E}">
        <p14:creationId xmlns:p14="http://schemas.microsoft.com/office/powerpoint/2010/main" val="2166153827"/>
      </p:ext>
    </p:extLst>
  </p:cSld>
  <p:clrMapOvr>
    <a:masterClrMapping/>
  </p:clrMapOvr>
  <mc:AlternateContent xmlns:mc="http://schemas.openxmlformats.org/markup-compatibility/2006" xmlns:p14="http://schemas.microsoft.com/office/powerpoint/2010/main">
    <mc:Choice Requires="p14">
      <p:transition spd="slow" p14:dur="2000" advTm="38992"/>
    </mc:Choice>
    <mc:Fallback xmlns="">
      <p:transition spd="slow" advTm="389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03A145-7643-3444-F081-410A3A4B46C9}"/>
              </a:ext>
            </a:extLst>
          </p:cNvPr>
          <p:cNvSpPr>
            <a:spLocks noGrp="1"/>
          </p:cNvSpPr>
          <p:nvPr>
            <p:ph type="title"/>
          </p:nvPr>
        </p:nvSpPr>
        <p:spPr>
          <a:xfrm>
            <a:off x="1154974" y="749418"/>
            <a:ext cx="9882051" cy="748454"/>
          </a:xfrm>
        </p:spPr>
        <p:txBody>
          <a:bodyPr>
            <a:normAutofit/>
          </a:bodyPr>
          <a:lstStyle/>
          <a:p>
            <a:r>
              <a:rPr lang="en-US" b="1" dirty="0">
                <a:solidFill>
                  <a:schemeClr val="accent1">
                    <a:lumMod val="50000"/>
                  </a:schemeClr>
                </a:solidFill>
              </a:rPr>
              <a:t>Closeouts </a:t>
            </a:r>
            <a:endParaRPr lang="en-US" dirty="0"/>
          </a:p>
        </p:txBody>
      </p:sp>
      <p:pic>
        <p:nvPicPr>
          <p:cNvPr id="4098" name="Picture 2" descr="What are Closeouts?? - Promotional Products Blog | Marketing &amp; Branding ...">
            <a:extLst>
              <a:ext uri="{FF2B5EF4-FFF2-40B4-BE49-F238E27FC236}">
                <a16:creationId xmlns:a16="http://schemas.microsoft.com/office/drawing/2014/main" id="{224B00C7-BA06-BACD-C783-67421CAC8AC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078400">
            <a:off x="7989931" y="2043694"/>
            <a:ext cx="3501275" cy="1322211"/>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
            <a:extLst>
              <a:ext uri="{FF2B5EF4-FFF2-40B4-BE49-F238E27FC236}">
                <a16:creationId xmlns:a16="http://schemas.microsoft.com/office/drawing/2014/main" id="{36C6344E-CD79-C2D4-D4F9-7CBDA0E6BA01}"/>
              </a:ext>
            </a:extLst>
          </p:cNvPr>
          <p:cNvSpPr txBox="1">
            <a:spLocks/>
          </p:cNvSpPr>
          <p:nvPr/>
        </p:nvSpPr>
        <p:spPr>
          <a:xfrm>
            <a:off x="1060704" y="2059704"/>
            <a:ext cx="10347960" cy="3481560"/>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lvl="1">
              <a:buFont typeface="Courier New" panose="02070309020205020404" pitchFamily="49" charset="0"/>
              <a:buChar char="o"/>
            </a:pPr>
            <a:r>
              <a:rPr lang="en-US" sz="3600" dirty="0">
                <a:solidFill>
                  <a:schemeClr val="tx1"/>
                </a:solidFill>
              </a:rPr>
              <a:t> All activities are completed </a:t>
            </a:r>
          </a:p>
          <a:p>
            <a:pPr lvl="1">
              <a:buFont typeface="Courier New" panose="02070309020205020404" pitchFamily="49" charset="0"/>
              <a:buChar char="o"/>
            </a:pPr>
            <a:r>
              <a:rPr lang="en-US" sz="3600" dirty="0">
                <a:solidFill>
                  <a:schemeClr val="tx1"/>
                </a:solidFill>
              </a:rPr>
              <a:t> Funds are expended </a:t>
            </a:r>
          </a:p>
          <a:p>
            <a:pPr lvl="1">
              <a:buFont typeface="Courier New" panose="02070309020205020404" pitchFamily="49" charset="0"/>
              <a:buChar char="o"/>
            </a:pPr>
            <a:r>
              <a:rPr lang="en-US" sz="3600" dirty="0">
                <a:solidFill>
                  <a:schemeClr val="tx1"/>
                </a:solidFill>
              </a:rPr>
              <a:t> All financial, administrative and performance issues are resolved </a:t>
            </a:r>
          </a:p>
          <a:p>
            <a:pPr lvl="1">
              <a:buFont typeface="Courier New" panose="02070309020205020404" pitchFamily="49" charset="0"/>
              <a:buChar char="o"/>
            </a:pPr>
            <a:r>
              <a:rPr lang="en-US" sz="3600" dirty="0">
                <a:solidFill>
                  <a:schemeClr val="tx1"/>
                </a:solidFill>
              </a:rPr>
              <a:t> Beneficiaries are receiving the new or improved services and activities </a:t>
            </a:r>
            <a:endParaRPr lang="en-US" sz="3600" dirty="0"/>
          </a:p>
          <a:p>
            <a:endParaRPr lang="en-US" sz="2800" dirty="0"/>
          </a:p>
        </p:txBody>
      </p:sp>
      <p:sp>
        <p:nvSpPr>
          <p:cNvPr id="7" name="TextBox 6">
            <a:extLst>
              <a:ext uri="{FF2B5EF4-FFF2-40B4-BE49-F238E27FC236}">
                <a16:creationId xmlns:a16="http://schemas.microsoft.com/office/drawing/2014/main" id="{2DEAC6D0-7DCF-86CC-8A80-9FE90C20DB71}"/>
              </a:ext>
            </a:extLst>
          </p:cNvPr>
          <p:cNvSpPr txBox="1"/>
          <p:nvPr/>
        </p:nvSpPr>
        <p:spPr>
          <a:xfrm>
            <a:off x="351663" y="5814281"/>
            <a:ext cx="11982450" cy="369332"/>
          </a:xfrm>
          <a:prstGeom prst="rect">
            <a:avLst/>
          </a:prstGeom>
          <a:noFill/>
        </p:spPr>
        <p:txBody>
          <a:bodyPr wrap="square">
            <a:spAutoFit/>
          </a:bodyPr>
          <a:lstStyle/>
          <a:p>
            <a:r>
              <a:rPr lang="en-US" dirty="0"/>
              <a:t>Detailed step-by-step instructions for completing and submitting the PCR in TDA-GO may be found on the TDA website</a:t>
            </a:r>
          </a:p>
        </p:txBody>
      </p:sp>
      <p:pic>
        <p:nvPicPr>
          <p:cNvPr id="14" name="Audio 13">
            <a:hlinkClick r:id="" action="ppaction://media"/>
            <a:extLst>
              <a:ext uri="{FF2B5EF4-FFF2-40B4-BE49-F238E27FC236}">
                <a16:creationId xmlns:a16="http://schemas.microsoft.com/office/drawing/2014/main" id="{C490BFE2-E65B-FEAE-2F88-15D5DD2052AD}"/>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763633515"/>
      </p:ext>
    </p:extLst>
  </p:cSld>
  <p:clrMapOvr>
    <a:masterClrMapping/>
  </p:clrMapOvr>
  <mc:AlternateContent xmlns:mc="http://schemas.openxmlformats.org/markup-compatibility/2006" xmlns:p14="http://schemas.microsoft.com/office/powerpoint/2010/main">
    <mc:Choice Requires="p14">
      <p:transition spd="slow" p14:dur="2000" advTm="49260"/>
    </mc:Choice>
    <mc:Fallback xmlns="">
      <p:transition spd="slow" advTm="492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D965E0-5C03-39B9-ADD8-943F7BD23404}"/>
              </a:ext>
            </a:extLst>
          </p:cNvPr>
          <p:cNvSpPr>
            <a:spLocks noGrp="1"/>
          </p:cNvSpPr>
          <p:nvPr>
            <p:ph type="title"/>
          </p:nvPr>
        </p:nvSpPr>
        <p:spPr>
          <a:xfrm>
            <a:off x="1165860" y="550211"/>
            <a:ext cx="9860280" cy="877389"/>
          </a:xfrm>
        </p:spPr>
        <p:txBody>
          <a:bodyPr/>
          <a:lstStyle/>
          <a:p>
            <a:r>
              <a:rPr lang="en-US" b="1" dirty="0">
                <a:solidFill>
                  <a:schemeClr val="accent1">
                    <a:lumMod val="50000"/>
                  </a:schemeClr>
                </a:solidFill>
              </a:rPr>
              <a:t>Closeouts-Process should begin when</a:t>
            </a:r>
            <a:endParaRPr lang="en-US" dirty="0"/>
          </a:p>
        </p:txBody>
      </p:sp>
      <p:sp>
        <p:nvSpPr>
          <p:cNvPr id="5" name="Content Placeholder 2">
            <a:extLst>
              <a:ext uri="{FF2B5EF4-FFF2-40B4-BE49-F238E27FC236}">
                <a16:creationId xmlns:a16="http://schemas.microsoft.com/office/drawing/2014/main" id="{6B070C87-90E4-62C7-DA75-6A3187C0ADA4}"/>
              </a:ext>
            </a:extLst>
          </p:cNvPr>
          <p:cNvSpPr>
            <a:spLocks noGrp="1"/>
          </p:cNvSpPr>
          <p:nvPr>
            <p:ph idx="1"/>
          </p:nvPr>
        </p:nvSpPr>
        <p:spPr>
          <a:xfrm>
            <a:off x="1074420" y="1969692"/>
            <a:ext cx="10330815" cy="3832557"/>
          </a:xfrm>
        </p:spPr>
        <p:txBody>
          <a:bodyPr>
            <a:normAutofit fontScale="92500" lnSpcReduction="10000"/>
          </a:bodyPr>
          <a:lstStyle/>
          <a:p>
            <a:pPr lvl="1">
              <a:buFont typeface="Courier New" panose="02070309020205020404" pitchFamily="49" charset="0"/>
              <a:buChar char="o"/>
            </a:pPr>
            <a:r>
              <a:rPr lang="en-US" sz="3200" dirty="0"/>
              <a:t> All Performance Reports are submitted or approved</a:t>
            </a:r>
          </a:p>
          <a:p>
            <a:pPr lvl="1">
              <a:buFont typeface="Courier New" panose="02070309020205020404" pitchFamily="49" charset="0"/>
              <a:buChar char="o"/>
            </a:pPr>
            <a:r>
              <a:rPr lang="en-US" sz="3200" dirty="0"/>
              <a:t> All Materials and Service Reports are complete or   </a:t>
            </a:r>
          </a:p>
          <a:p>
            <a:pPr marL="201168" lvl="1" indent="0">
              <a:buNone/>
            </a:pPr>
            <a:r>
              <a:rPr lang="en-US" sz="3200" dirty="0"/>
              <a:t>   submitted </a:t>
            </a:r>
          </a:p>
          <a:p>
            <a:pPr lvl="1">
              <a:buFont typeface="Courier New" panose="02070309020205020404" pitchFamily="49" charset="0"/>
              <a:buChar char="o"/>
            </a:pPr>
            <a:r>
              <a:rPr lang="en-US" sz="3200" dirty="0"/>
              <a:t> All the Special Conditions have been uploaded</a:t>
            </a:r>
          </a:p>
          <a:p>
            <a:pPr lvl="1">
              <a:buFont typeface="Courier New" panose="02070309020205020404" pitchFamily="49" charset="0"/>
              <a:buChar char="o"/>
            </a:pPr>
            <a:r>
              <a:rPr lang="en-US" sz="3200" dirty="0"/>
              <a:t> All TxCDBG funds have been expended </a:t>
            </a:r>
          </a:p>
          <a:p>
            <a:pPr lvl="1">
              <a:buFont typeface="Courier New" panose="02070309020205020404" pitchFamily="49" charset="0"/>
              <a:buChar char="o"/>
            </a:pPr>
            <a:r>
              <a:rPr lang="en-US" sz="3200" dirty="0"/>
              <a:t> All activities described in the Performance Statement have </a:t>
            </a:r>
          </a:p>
          <a:p>
            <a:pPr marL="201168" lvl="1" indent="0">
              <a:buNone/>
            </a:pPr>
            <a:r>
              <a:rPr lang="en-US" sz="3200" dirty="0"/>
              <a:t>    been completed</a:t>
            </a:r>
          </a:p>
          <a:p>
            <a:pPr lvl="1">
              <a:buFont typeface="Courier New" panose="02070309020205020404" pitchFamily="49" charset="0"/>
              <a:buChar char="o"/>
            </a:pPr>
            <a:r>
              <a:rPr lang="en-US" sz="3200" dirty="0"/>
              <a:t> All other responsibilities have been met. </a:t>
            </a:r>
            <a:endParaRPr lang="en-US" sz="3600" dirty="0">
              <a:solidFill>
                <a:schemeClr val="tx1"/>
              </a:solidFill>
            </a:endParaRPr>
          </a:p>
          <a:p>
            <a:pPr lvl="2">
              <a:buFont typeface="Wingdings" panose="05000000000000000000" pitchFamily="2" charset="2"/>
              <a:buChar char="§"/>
            </a:pPr>
            <a:endParaRPr lang="en-US" sz="3600" dirty="0"/>
          </a:p>
          <a:p>
            <a:endParaRPr lang="en-US" sz="2800" dirty="0"/>
          </a:p>
        </p:txBody>
      </p:sp>
      <p:pic>
        <p:nvPicPr>
          <p:cNvPr id="12" name="Audio 11">
            <a:hlinkClick r:id="" action="ppaction://media"/>
            <a:extLst>
              <a:ext uri="{FF2B5EF4-FFF2-40B4-BE49-F238E27FC236}">
                <a16:creationId xmlns:a16="http://schemas.microsoft.com/office/drawing/2014/main" id="{20B6F66A-B943-3828-A8EB-46B9E721E0EE}"/>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4495515" y="4216028"/>
            <a:ext cx="2057400" cy="2057400"/>
          </a:xfrm>
          <a:prstGeom prst="ellipse">
            <a:avLst/>
          </a:prstGeom>
        </p:spPr>
      </p:pic>
    </p:spTree>
    <p:extLst>
      <p:ext uri="{BB962C8B-B14F-4D97-AF65-F5344CB8AC3E}">
        <p14:creationId xmlns:p14="http://schemas.microsoft.com/office/powerpoint/2010/main" val="3694823399"/>
      </p:ext>
    </p:extLst>
  </p:cSld>
  <p:clrMapOvr>
    <a:masterClrMapping/>
  </p:clrMapOvr>
  <mc:AlternateContent xmlns:mc="http://schemas.openxmlformats.org/markup-compatibility/2006" xmlns:p14="http://schemas.microsoft.com/office/powerpoint/2010/main">
    <mc:Choice Requires="p14">
      <p:transition spd="slow" p14:dur="2000" advTm="55933"/>
    </mc:Choice>
    <mc:Fallback xmlns="">
      <p:transition spd="slow" advTm="559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70061A9-1526-DDA4-EC25-2EFBDA794AA0}"/>
              </a:ext>
            </a:extLst>
          </p:cNvPr>
          <p:cNvSpPr>
            <a:spLocks noGrp="1"/>
          </p:cNvSpPr>
          <p:nvPr>
            <p:ph type="title"/>
          </p:nvPr>
        </p:nvSpPr>
        <p:spPr>
          <a:xfrm>
            <a:off x="1097280" y="497597"/>
            <a:ext cx="9834880" cy="982617"/>
          </a:xfrm>
        </p:spPr>
        <p:txBody>
          <a:bodyPr/>
          <a:lstStyle/>
          <a:p>
            <a:r>
              <a:rPr lang="en-US" b="1" dirty="0">
                <a:solidFill>
                  <a:schemeClr val="accent1">
                    <a:lumMod val="50000"/>
                  </a:schemeClr>
                </a:solidFill>
              </a:rPr>
              <a:t>Final Public Hearing (PH) </a:t>
            </a:r>
            <a:endParaRPr lang="en-US" dirty="0"/>
          </a:p>
        </p:txBody>
      </p:sp>
      <p:pic>
        <p:nvPicPr>
          <p:cNvPr id="1026" name="Picture 2" descr="Public hearing to be held on proposed budget and proposed tax levies ...">
            <a:extLst>
              <a:ext uri="{FF2B5EF4-FFF2-40B4-BE49-F238E27FC236}">
                <a16:creationId xmlns:a16="http://schemas.microsoft.com/office/drawing/2014/main" id="{28353909-8301-EB04-16CD-A1DCF87AE32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2171" y="1998254"/>
            <a:ext cx="2224315" cy="2224315"/>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2">
            <a:extLst>
              <a:ext uri="{FF2B5EF4-FFF2-40B4-BE49-F238E27FC236}">
                <a16:creationId xmlns:a16="http://schemas.microsoft.com/office/drawing/2014/main" id="{93BF1B39-822A-DF4E-B0C4-0FA997B261A7}"/>
              </a:ext>
            </a:extLst>
          </p:cNvPr>
          <p:cNvSpPr>
            <a:spLocks noGrp="1"/>
          </p:cNvSpPr>
          <p:nvPr>
            <p:ph idx="1"/>
          </p:nvPr>
        </p:nvSpPr>
        <p:spPr>
          <a:xfrm>
            <a:off x="2699657" y="1851839"/>
            <a:ext cx="9216572" cy="3765190"/>
          </a:xfrm>
        </p:spPr>
        <p:txBody>
          <a:bodyPr>
            <a:normAutofit/>
          </a:bodyPr>
          <a:lstStyle/>
          <a:p>
            <a:pPr lvl="1">
              <a:buFont typeface="Courier New" panose="02070309020205020404" pitchFamily="49" charset="0"/>
              <a:buChar char="o"/>
            </a:pPr>
            <a:r>
              <a:rPr lang="en-US" sz="3600" dirty="0">
                <a:solidFill>
                  <a:schemeClr val="tx1"/>
                </a:solidFill>
              </a:rPr>
              <a:t> Hold a PH for areas in which TxCDBG funds were used and encourage citizen participation </a:t>
            </a:r>
          </a:p>
          <a:p>
            <a:pPr lvl="3">
              <a:buFont typeface="Wingdings" panose="05000000000000000000" pitchFamily="2" charset="2"/>
              <a:buChar char="§"/>
            </a:pPr>
            <a:r>
              <a:rPr lang="en-US" sz="3600" dirty="0"/>
              <a:t> The PH must be scheduled after the project is completed, but prior to submitting the Project Completion Report </a:t>
            </a:r>
          </a:p>
          <a:p>
            <a:pPr lvl="3">
              <a:buFont typeface="Wingdings" panose="05000000000000000000" pitchFamily="2" charset="2"/>
              <a:buChar char="§"/>
            </a:pPr>
            <a:r>
              <a:rPr lang="en-US" sz="3600" dirty="0"/>
              <a:t> The Grant Recipient must confirm the beneficiaries are being served by the project  </a:t>
            </a:r>
          </a:p>
          <a:p>
            <a:endParaRPr lang="en-US" sz="2800" dirty="0"/>
          </a:p>
        </p:txBody>
      </p:sp>
      <p:sp>
        <p:nvSpPr>
          <p:cNvPr id="6" name="TextBox 5">
            <a:extLst>
              <a:ext uri="{FF2B5EF4-FFF2-40B4-BE49-F238E27FC236}">
                <a16:creationId xmlns:a16="http://schemas.microsoft.com/office/drawing/2014/main" id="{08E6C471-CC5B-FCFB-94BA-5CF70B2324B1}"/>
              </a:ext>
            </a:extLst>
          </p:cNvPr>
          <p:cNvSpPr txBox="1"/>
          <p:nvPr/>
        </p:nvSpPr>
        <p:spPr>
          <a:xfrm>
            <a:off x="145142" y="5763444"/>
            <a:ext cx="11901715" cy="338554"/>
          </a:xfrm>
          <a:prstGeom prst="rect">
            <a:avLst/>
          </a:prstGeom>
          <a:noFill/>
        </p:spPr>
        <p:txBody>
          <a:bodyPr wrap="square" rtlCol="0">
            <a:spAutoFit/>
          </a:bodyPr>
          <a:lstStyle/>
          <a:p>
            <a:r>
              <a:rPr lang="en-US" sz="1600" dirty="0"/>
              <a:t>The TxCDBG Grant Agreement and 24 CFR §570.486 requires a final public hearing regarding the activities completed under the TxCDBG grant. </a:t>
            </a:r>
          </a:p>
        </p:txBody>
      </p:sp>
      <p:pic>
        <p:nvPicPr>
          <p:cNvPr id="16" name="Audio 15">
            <a:hlinkClick r:id="" action="ppaction://media"/>
            <a:extLst>
              <a:ext uri="{FF2B5EF4-FFF2-40B4-BE49-F238E27FC236}">
                <a16:creationId xmlns:a16="http://schemas.microsoft.com/office/drawing/2014/main" id="{6A813E7A-FC86-F97A-C111-1DF1AB9BCA13}"/>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4727335" y="4319059"/>
            <a:ext cx="2057400" cy="2057400"/>
          </a:xfrm>
          <a:prstGeom prst="ellipse">
            <a:avLst/>
          </a:prstGeom>
        </p:spPr>
      </p:pic>
    </p:spTree>
    <p:extLst>
      <p:ext uri="{BB962C8B-B14F-4D97-AF65-F5344CB8AC3E}">
        <p14:creationId xmlns:p14="http://schemas.microsoft.com/office/powerpoint/2010/main" val="3562276689"/>
      </p:ext>
    </p:extLst>
  </p:cSld>
  <p:clrMapOvr>
    <a:masterClrMapping/>
  </p:clrMapOvr>
  <mc:AlternateContent xmlns:mc="http://schemas.openxmlformats.org/markup-compatibility/2006" xmlns:p14="http://schemas.microsoft.com/office/powerpoint/2010/main">
    <mc:Choice Requires="p14">
      <p:transition spd="slow" p14:dur="2000" advTm="49294"/>
    </mc:Choice>
    <mc:Fallback xmlns="">
      <p:transition spd="slow" advTm="492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0A0211E-4108-3026-E6BF-7F7401F36D19}"/>
              </a:ext>
            </a:extLst>
          </p:cNvPr>
          <p:cNvSpPr>
            <a:spLocks noGrp="1"/>
          </p:cNvSpPr>
          <p:nvPr>
            <p:ph type="title"/>
          </p:nvPr>
        </p:nvSpPr>
        <p:spPr>
          <a:xfrm>
            <a:off x="1097280" y="789168"/>
            <a:ext cx="9907134" cy="747819"/>
          </a:xfrm>
        </p:spPr>
        <p:txBody>
          <a:bodyPr/>
          <a:lstStyle/>
          <a:p>
            <a:r>
              <a:rPr lang="en-US" b="1" dirty="0">
                <a:solidFill>
                  <a:schemeClr val="accent1">
                    <a:lumMod val="50000"/>
                  </a:schemeClr>
                </a:solidFill>
              </a:rPr>
              <a:t>The Project Completion Report (PCR) </a:t>
            </a:r>
            <a:endParaRPr lang="en-US" dirty="0"/>
          </a:p>
        </p:txBody>
      </p:sp>
      <p:sp>
        <p:nvSpPr>
          <p:cNvPr id="6" name="Content Placeholder 2">
            <a:extLst>
              <a:ext uri="{FF2B5EF4-FFF2-40B4-BE49-F238E27FC236}">
                <a16:creationId xmlns:a16="http://schemas.microsoft.com/office/drawing/2014/main" id="{A0AC8D8D-5C38-AD98-072B-810702F6E733}"/>
              </a:ext>
            </a:extLst>
          </p:cNvPr>
          <p:cNvSpPr>
            <a:spLocks noGrp="1"/>
          </p:cNvSpPr>
          <p:nvPr>
            <p:ph idx="1"/>
          </p:nvPr>
        </p:nvSpPr>
        <p:spPr>
          <a:xfrm>
            <a:off x="1096963" y="1846263"/>
            <a:ext cx="10058400" cy="4022725"/>
          </a:xfrm>
        </p:spPr>
        <p:txBody>
          <a:bodyPr>
            <a:normAutofit/>
          </a:bodyPr>
          <a:lstStyle/>
          <a:p>
            <a:pPr lvl="1">
              <a:buFont typeface="Courier New" panose="02070309020205020404" pitchFamily="49" charset="0"/>
              <a:buChar char="o"/>
            </a:pPr>
            <a:r>
              <a:rPr lang="en-US" sz="4000" dirty="0"/>
              <a:t> When all grant activities are completed, but no later than sixty (60) calendar days after the end date. </a:t>
            </a:r>
          </a:p>
          <a:p>
            <a:pPr lvl="1">
              <a:buFont typeface="Courier New" panose="02070309020205020404" pitchFamily="49" charset="0"/>
              <a:buChar char="o"/>
            </a:pPr>
            <a:r>
              <a:rPr lang="en-US" sz="4000" dirty="0">
                <a:solidFill>
                  <a:schemeClr val="tx1"/>
                </a:solidFill>
              </a:rPr>
              <a:t> To begin, change the status in TDA-GO</a:t>
            </a:r>
            <a:endParaRPr lang="en-US" sz="3600" dirty="0">
              <a:solidFill>
                <a:schemeClr val="tx1"/>
              </a:solidFill>
            </a:endParaRPr>
          </a:p>
          <a:p>
            <a:pPr lvl="2">
              <a:buFont typeface="Wingdings" panose="05000000000000000000" pitchFamily="2" charset="2"/>
              <a:buChar char="§"/>
            </a:pPr>
            <a:endParaRPr lang="en-US" sz="3600" dirty="0"/>
          </a:p>
          <a:p>
            <a:endParaRPr lang="en-US" sz="2800" dirty="0"/>
          </a:p>
        </p:txBody>
      </p:sp>
      <p:sp>
        <p:nvSpPr>
          <p:cNvPr id="2" name="TextBox 1">
            <a:extLst>
              <a:ext uri="{FF2B5EF4-FFF2-40B4-BE49-F238E27FC236}">
                <a16:creationId xmlns:a16="http://schemas.microsoft.com/office/drawing/2014/main" id="{08A3DA35-4F4E-1EDB-971C-1612F4EF3AB7}"/>
              </a:ext>
            </a:extLst>
          </p:cNvPr>
          <p:cNvSpPr txBox="1"/>
          <p:nvPr/>
        </p:nvSpPr>
        <p:spPr>
          <a:xfrm>
            <a:off x="1162050" y="5333180"/>
            <a:ext cx="10169019" cy="830997"/>
          </a:xfrm>
          <a:prstGeom prst="rect">
            <a:avLst/>
          </a:prstGeom>
          <a:solidFill>
            <a:schemeClr val="accent1">
              <a:lumMod val="20000"/>
              <a:lumOff val="80000"/>
            </a:schemeClr>
          </a:solidFill>
        </p:spPr>
        <p:txBody>
          <a:bodyPr wrap="square" rtlCol="0">
            <a:spAutoFit/>
          </a:bodyPr>
          <a:lstStyle/>
          <a:p>
            <a:pPr algn="ctr"/>
            <a:r>
              <a:rPr lang="en-US" sz="2400" dirty="0"/>
              <a:t>A penalty of $3,000 will be applied to each grant agreement the Grant Recipient fails to submit within the above deadline.</a:t>
            </a:r>
          </a:p>
        </p:txBody>
      </p:sp>
      <p:pic>
        <p:nvPicPr>
          <p:cNvPr id="15" name="Audio 14">
            <a:hlinkClick r:id="" action="ppaction://media"/>
            <a:extLst>
              <a:ext uri="{FF2B5EF4-FFF2-40B4-BE49-F238E27FC236}">
                <a16:creationId xmlns:a16="http://schemas.microsoft.com/office/drawing/2014/main" id="{A9E04B3E-02E2-3E70-1DEA-F77974B9BBA2}"/>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4516367" y="4304480"/>
            <a:ext cx="2057400" cy="2057400"/>
          </a:xfrm>
          <a:prstGeom prst="ellipse">
            <a:avLst/>
          </a:prstGeom>
        </p:spPr>
      </p:pic>
    </p:spTree>
    <p:extLst>
      <p:ext uri="{BB962C8B-B14F-4D97-AF65-F5344CB8AC3E}">
        <p14:creationId xmlns:p14="http://schemas.microsoft.com/office/powerpoint/2010/main" val="4260231528"/>
      </p:ext>
    </p:extLst>
  </p:cSld>
  <p:clrMapOvr>
    <a:masterClrMapping/>
  </p:clrMapOvr>
  <mc:AlternateContent xmlns:mc="http://schemas.openxmlformats.org/markup-compatibility/2006" xmlns:p14="http://schemas.microsoft.com/office/powerpoint/2010/main">
    <mc:Choice Requires="p14">
      <p:transition spd="slow" p14:dur="2000" advTm="49443"/>
    </mc:Choice>
    <mc:Fallback xmlns="">
      <p:transition spd="slow" advTm="494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019D203-1A34-AC9A-8994-5FBBDA14BFF2}"/>
              </a:ext>
            </a:extLst>
          </p:cNvPr>
          <p:cNvSpPr>
            <a:spLocks noGrp="1"/>
          </p:cNvSpPr>
          <p:nvPr>
            <p:ph idx="1"/>
          </p:nvPr>
        </p:nvSpPr>
        <p:spPr>
          <a:xfrm>
            <a:off x="1271778" y="1845734"/>
            <a:ext cx="9618726" cy="2488522"/>
          </a:xfrm>
        </p:spPr>
        <p:txBody>
          <a:bodyPr>
            <a:normAutofit/>
          </a:bodyPr>
          <a:lstStyle/>
          <a:p>
            <a:pPr>
              <a:buFont typeface="Courier New" panose="02070309020205020404" pitchFamily="49" charset="0"/>
              <a:buChar char="o"/>
            </a:pPr>
            <a:r>
              <a:rPr lang="en-US" sz="3200" dirty="0"/>
              <a:t> Financial Report/Certificate of Expenditure:</a:t>
            </a:r>
          </a:p>
          <a:p>
            <a:pPr lvl="1">
              <a:buFont typeface="Wingdings" panose="05000000000000000000" pitchFamily="2" charset="2"/>
              <a:buChar char="§"/>
            </a:pPr>
            <a:r>
              <a:rPr lang="en-US" sz="2800" dirty="0"/>
              <a:t>Review the expenditure and grant balance carefully</a:t>
            </a:r>
          </a:p>
          <a:p>
            <a:pPr lvl="1">
              <a:buFont typeface="Wingdings" panose="05000000000000000000" pitchFamily="2" charset="2"/>
              <a:buChar char="§"/>
            </a:pPr>
            <a:r>
              <a:rPr lang="en-US" sz="2800" dirty="0"/>
              <a:t>All match funds or in-kind contributions identified </a:t>
            </a:r>
          </a:p>
          <a:p>
            <a:pPr lvl="1">
              <a:buFont typeface="Wingdings" panose="05000000000000000000" pitchFamily="2" charset="2"/>
              <a:buChar char="§"/>
            </a:pPr>
            <a:r>
              <a:rPr lang="en-US" sz="2800" dirty="0"/>
              <a:t>All administrative and engineering cost are with the grant ratios </a:t>
            </a:r>
          </a:p>
        </p:txBody>
      </p:sp>
      <p:sp>
        <p:nvSpPr>
          <p:cNvPr id="4" name="Title 1">
            <a:extLst>
              <a:ext uri="{FF2B5EF4-FFF2-40B4-BE49-F238E27FC236}">
                <a16:creationId xmlns:a16="http://schemas.microsoft.com/office/drawing/2014/main" id="{F8A236BD-FFDA-3E3E-B64B-0BE05185D407}"/>
              </a:ext>
            </a:extLst>
          </p:cNvPr>
          <p:cNvSpPr>
            <a:spLocks noGrp="1"/>
          </p:cNvSpPr>
          <p:nvPr>
            <p:ph type="title"/>
          </p:nvPr>
        </p:nvSpPr>
        <p:spPr>
          <a:xfrm>
            <a:off x="1097280" y="789168"/>
            <a:ext cx="9907134" cy="747819"/>
          </a:xfrm>
        </p:spPr>
        <p:txBody>
          <a:bodyPr/>
          <a:lstStyle/>
          <a:p>
            <a:r>
              <a:rPr lang="en-US" b="1" dirty="0">
                <a:solidFill>
                  <a:schemeClr val="accent1">
                    <a:lumMod val="50000"/>
                  </a:schemeClr>
                </a:solidFill>
              </a:rPr>
              <a:t>Confirmation of Final Project Detail </a:t>
            </a:r>
            <a:endParaRPr lang="en-US" dirty="0"/>
          </a:p>
        </p:txBody>
      </p:sp>
      <p:pic>
        <p:nvPicPr>
          <p:cNvPr id="1026" name="Picture 2" descr="Red banner important with exclamation mark Vector Image">
            <a:extLst>
              <a:ext uri="{FF2B5EF4-FFF2-40B4-BE49-F238E27FC236}">
                <a16:creationId xmlns:a16="http://schemas.microsoft.com/office/drawing/2014/main" id="{B9483C1E-D3D9-F9E3-85A2-A55212FBBD1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305" t="11508" r="2329" b="24167"/>
          <a:stretch/>
        </p:blipFill>
        <p:spPr bwMode="auto">
          <a:xfrm>
            <a:off x="2071497" y="4314774"/>
            <a:ext cx="3298698" cy="175405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1B7CA8A-EE56-A4F5-CEED-9556506F34AE}"/>
              </a:ext>
            </a:extLst>
          </p:cNvPr>
          <p:cNvSpPr txBox="1"/>
          <p:nvPr/>
        </p:nvSpPr>
        <p:spPr>
          <a:xfrm>
            <a:off x="5577078" y="4533985"/>
            <a:ext cx="5000625" cy="1200329"/>
          </a:xfrm>
          <a:prstGeom prst="rect">
            <a:avLst/>
          </a:prstGeom>
          <a:noFill/>
        </p:spPr>
        <p:txBody>
          <a:bodyPr wrap="square" rtlCol="0">
            <a:spAutoFit/>
          </a:bodyPr>
          <a:lstStyle/>
          <a:p>
            <a:pPr algn="just"/>
            <a:r>
              <a:rPr lang="en-US" b="1" dirty="0"/>
              <a:t>All funds not included in a Payment Request submitted prior to the closeout process will be deobligated from the Grant Agreement and will not be available for reimbursement.</a:t>
            </a:r>
          </a:p>
        </p:txBody>
      </p:sp>
      <p:pic>
        <p:nvPicPr>
          <p:cNvPr id="7" name="Audio 6">
            <a:hlinkClick r:id="" action="ppaction://media"/>
            <a:extLst>
              <a:ext uri="{FF2B5EF4-FFF2-40B4-BE49-F238E27FC236}">
                <a16:creationId xmlns:a16="http://schemas.microsoft.com/office/drawing/2014/main" id="{7FFB3239-69B1-8061-241A-FA4D95B41856}"/>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977610851"/>
      </p:ext>
    </p:extLst>
  </p:cSld>
  <p:clrMapOvr>
    <a:masterClrMapping/>
  </p:clrMapOvr>
  <mc:AlternateContent xmlns:mc="http://schemas.openxmlformats.org/markup-compatibility/2006" xmlns:p14="http://schemas.microsoft.com/office/powerpoint/2010/main">
    <mc:Choice Requires="p14">
      <p:transition spd="slow" p14:dur="2000" advTm="81743"/>
    </mc:Choice>
    <mc:Fallback xmlns="">
      <p:transition spd="slow" advTm="817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338CC07-DDAA-4AB0-DF87-D182B2BE89AC}"/>
              </a:ext>
            </a:extLst>
          </p:cNvPr>
          <p:cNvSpPr>
            <a:spLocks noGrp="1"/>
          </p:cNvSpPr>
          <p:nvPr>
            <p:ph type="title"/>
          </p:nvPr>
        </p:nvSpPr>
        <p:spPr>
          <a:xfrm>
            <a:off x="1097280" y="125413"/>
            <a:ext cx="10058400" cy="1449387"/>
          </a:xfrm>
        </p:spPr>
        <p:txBody>
          <a:bodyPr/>
          <a:lstStyle/>
          <a:p>
            <a:r>
              <a:rPr lang="en-US" b="1" dirty="0">
                <a:solidFill>
                  <a:schemeClr val="accent1">
                    <a:lumMod val="50000"/>
                  </a:schemeClr>
                </a:solidFill>
              </a:rPr>
              <a:t>Grant Performance </a:t>
            </a:r>
            <a:endParaRPr lang="en-US" dirty="0"/>
          </a:p>
        </p:txBody>
      </p:sp>
      <p:sp>
        <p:nvSpPr>
          <p:cNvPr id="5" name="Content Placeholder 2">
            <a:extLst>
              <a:ext uri="{FF2B5EF4-FFF2-40B4-BE49-F238E27FC236}">
                <a16:creationId xmlns:a16="http://schemas.microsoft.com/office/drawing/2014/main" id="{E9254302-D231-CFF7-B566-7BECFE8E77D9}"/>
              </a:ext>
            </a:extLst>
          </p:cNvPr>
          <p:cNvSpPr>
            <a:spLocks noGrp="1"/>
          </p:cNvSpPr>
          <p:nvPr>
            <p:ph idx="1"/>
          </p:nvPr>
        </p:nvSpPr>
        <p:spPr>
          <a:xfrm>
            <a:off x="4663440" y="1974131"/>
            <a:ext cx="7443216" cy="3545416"/>
          </a:xfrm>
        </p:spPr>
        <p:txBody>
          <a:bodyPr>
            <a:normAutofit/>
          </a:bodyPr>
          <a:lstStyle/>
          <a:p>
            <a:pPr>
              <a:buFont typeface="Courier New" panose="02070309020205020404" pitchFamily="49" charset="0"/>
              <a:buChar char="o"/>
            </a:pPr>
            <a:r>
              <a:rPr lang="en-US" sz="2800" dirty="0"/>
              <a:t> Direct Households Beneficiaries</a:t>
            </a:r>
          </a:p>
          <a:p>
            <a:pPr>
              <a:buFont typeface="Courier New" panose="02070309020205020404" pitchFamily="49" charset="0"/>
              <a:buChar char="o"/>
            </a:pPr>
            <a:r>
              <a:rPr lang="en-US" sz="2800" dirty="0"/>
              <a:t> Final Project Map </a:t>
            </a:r>
          </a:p>
          <a:p>
            <a:pPr>
              <a:buFont typeface="Courier New" panose="02070309020205020404" pitchFamily="49" charset="0"/>
              <a:buChar char="o"/>
            </a:pPr>
            <a:r>
              <a:rPr lang="en-US" sz="2800" dirty="0"/>
              <a:t> Final Project Invoice(s)</a:t>
            </a:r>
          </a:p>
          <a:p>
            <a:pPr>
              <a:buFont typeface="Courier New" panose="02070309020205020404" pitchFamily="49" charset="0"/>
              <a:buChar char="o"/>
            </a:pPr>
            <a:r>
              <a:rPr lang="en-US" sz="2800" dirty="0"/>
              <a:t> Calculation of Unit Conversion</a:t>
            </a:r>
          </a:p>
          <a:p>
            <a:pPr>
              <a:buFont typeface="Courier New" panose="02070309020205020404" pitchFamily="49" charset="0"/>
              <a:buChar char="o"/>
            </a:pPr>
            <a:r>
              <a:rPr lang="en-US" sz="2800" dirty="0"/>
              <a:t> Publication and Evidence of Final Public Hearing </a:t>
            </a:r>
          </a:p>
          <a:p>
            <a:pPr>
              <a:buFont typeface="Courier New" panose="02070309020205020404" pitchFamily="49" charset="0"/>
              <a:buChar char="o"/>
            </a:pPr>
            <a:r>
              <a:rPr lang="en-US" sz="2800" dirty="0"/>
              <a:t> Additional Documentation  </a:t>
            </a:r>
          </a:p>
        </p:txBody>
      </p:sp>
      <p:pic>
        <p:nvPicPr>
          <p:cNvPr id="4100" name="Picture 4" descr="&quot;Complete&quot; Means &quot;Complete&quot; | Lachman Consultants">
            <a:extLst>
              <a:ext uri="{FF2B5EF4-FFF2-40B4-BE49-F238E27FC236}">
                <a16:creationId xmlns:a16="http://schemas.microsoft.com/office/drawing/2014/main" id="{1A6EC789-210F-0885-97F0-886B3989B35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6709" y="2333626"/>
            <a:ext cx="3391603" cy="2540125"/>
          </a:xfrm>
          <a:prstGeom prst="rect">
            <a:avLst/>
          </a:prstGeom>
          <a:noFill/>
          <a:extLst>
            <a:ext uri="{909E8E84-426E-40DD-AFC4-6F175D3DCCD1}">
              <a14:hiddenFill xmlns:a14="http://schemas.microsoft.com/office/drawing/2010/main">
                <a:solidFill>
                  <a:srgbClr val="FFFFFF"/>
                </a:solidFill>
              </a14:hiddenFill>
            </a:ext>
          </a:extLst>
        </p:spPr>
      </p:pic>
      <p:pic>
        <p:nvPicPr>
          <p:cNvPr id="6" name="Audio 5">
            <a:hlinkClick r:id="" action="ppaction://media"/>
            <a:extLst>
              <a:ext uri="{FF2B5EF4-FFF2-40B4-BE49-F238E27FC236}">
                <a16:creationId xmlns:a16="http://schemas.microsoft.com/office/drawing/2014/main" id="{6310DF95-A33C-B92E-33A4-D8511CC2B221}"/>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6454563"/>
      </p:ext>
    </p:extLst>
  </p:cSld>
  <p:clrMapOvr>
    <a:masterClrMapping/>
  </p:clrMapOvr>
  <mc:AlternateContent xmlns:mc="http://schemas.openxmlformats.org/markup-compatibility/2006" xmlns:p14="http://schemas.microsoft.com/office/powerpoint/2010/main">
    <mc:Choice Requires="p14">
      <p:transition spd="slow" p14:dur="2000" advTm="88151"/>
    </mc:Choice>
    <mc:Fallback xmlns="">
      <p:transition spd="slow" advTm="881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97E9009-CD93-5348-1347-90316E96C716}"/>
              </a:ext>
            </a:extLst>
          </p:cNvPr>
          <p:cNvSpPr>
            <a:spLocks noGrp="1"/>
          </p:cNvSpPr>
          <p:nvPr>
            <p:ph type="title"/>
          </p:nvPr>
        </p:nvSpPr>
        <p:spPr>
          <a:xfrm>
            <a:off x="1069848" y="841248"/>
            <a:ext cx="10085515" cy="804037"/>
          </a:xfrm>
        </p:spPr>
        <p:txBody>
          <a:bodyPr/>
          <a:lstStyle/>
          <a:p>
            <a:r>
              <a:rPr lang="en-US" b="1" dirty="0">
                <a:solidFill>
                  <a:schemeClr val="accent1">
                    <a:lumMod val="50000"/>
                  </a:schemeClr>
                </a:solidFill>
              </a:rPr>
              <a:t>Section 3 </a:t>
            </a:r>
            <a:endParaRPr lang="en-US" dirty="0"/>
          </a:p>
        </p:txBody>
      </p:sp>
      <p:sp>
        <p:nvSpPr>
          <p:cNvPr id="5" name="Content Placeholder 2">
            <a:extLst>
              <a:ext uri="{FF2B5EF4-FFF2-40B4-BE49-F238E27FC236}">
                <a16:creationId xmlns:a16="http://schemas.microsoft.com/office/drawing/2014/main" id="{16EB476E-0EC1-C37F-6402-898C3F2DF18F}"/>
              </a:ext>
            </a:extLst>
          </p:cNvPr>
          <p:cNvSpPr>
            <a:spLocks noGrp="1"/>
          </p:cNvSpPr>
          <p:nvPr>
            <p:ph idx="1"/>
          </p:nvPr>
        </p:nvSpPr>
        <p:spPr>
          <a:xfrm>
            <a:off x="1362456" y="1855258"/>
            <a:ext cx="9902952" cy="4417526"/>
          </a:xfrm>
        </p:spPr>
        <p:txBody>
          <a:bodyPr>
            <a:normAutofit/>
          </a:bodyPr>
          <a:lstStyle/>
          <a:p>
            <a:pPr marL="0" indent="0">
              <a:buNone/>
            </a:pPr>
            <a:r>
              <a:rPr lang="en-US" sz="3600" dirty="0"/>
              <a:t>Section 3: </a:t>
            </a:r>
          </a:p>
          <a:p>
            <a:pPr lvl="1">
              <a:buFont typeface="Courier New" panose="02070309020205020404" pitchFamily="49" charset="0"/>
              <a:buChar char="o"/>
            </a:pPr>
            <a:r>
              <a:rPr lang="en-US" sz="2600" dirty="0"/>
              <a:t> Reportable labor hours on each Materials and Services Report</a:t>
            </a:r>
          </a:p>
          <a:p>
            <a:pPr lvl="1">
              <a:buFont typeface="Courier New" panose="02070309020205020404" pitchFamily="49" charset="0"/>
              <a:buChar char="o"/>
            </a:pPr>
            <a:r>
              <a:rPr lang="en-US" sz="2600" dirty="0"/>
              <a:t>Confirmed whether the grant created one or more new employment opportunities. </a:t>
            </a:r>
          </a:p>
          <a:p>
            <a:pPr lvl="1">
              <a:buFont typeface="Courier New" panose="02070309020205020404" pitchFamily="49" charset="0"/>
              <a:buChar char="o"/>
            </a:pPr>
            <a:r>
              <a:rPr lang="en-US" sz="2600" dirty="0"/>
              <a:t> Document efforts to promote Section 3 opportunities</a:t>
            </a:r>
          </a:p>
        </p:txBody>
      </p:sp>
      <p:pic>
        <p:nvPicPr>
          <p:cNvPr id="11" name="Audio 10">
            <a:hlinkClick r:id="" action="ppaction://media"/>
            <a:extLst>
              <a:ext uri="{FF2B5EF4-FFF2-40B4-BE49-F238E27FC236}">
                <a16:creationId xmlns:a16="http://schemas.microsoft.com/office/drawing/2014/main" id="{86554E4F-FD60-CB76-1DA3-187B1AC55C18}"/>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4534152" y="4331938"/>
            <a:ext cx="2057400" cy="2057400"/>
          </a:xfrm>
          <a:prstGeom prst="ellipse">
            <a:avLst/>
          </a:prstGeom>
        </p:spPr>
      </p:pic>
    </p:spTree>
    <p:extLst>
      <p:ext uri="{BB962C8B-B14F-4D97-AF65-F5344CB8AC3E}">
        <p14:creationId xmlns:p14="http://schemas.microsoft.com/office/powerpoint/2010/main" val="3206290100"/>
      </p:ext>
    </p:extLst>
  </p:cSld>
  <p:clrMapOvr>
    <a:masterClrMapping/>
  </p:clrMapOvr>
  <mc:AlternateContent xmlns:mc="http://schemas.openxmlformats.org/markup-compatibility/2006" xmlns:p14="http://schemas.microsoft.com/office/powerpoint/2010/main">
    <mc:Choice Requires="p14">
      <p:transition spd="slow" p14:dur="2000" advTm="38771"/>
    </mc:Choice>
    <mc:Fallback xmlns="">
      <p:transition spd="slow" advTm="387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97E9009-CD93-5348-1347-90316E96C716}"/>
              </a:ext>
            </a:extLst>
          </p:cNvPr>
          <p:cNvSpPr>
            <a:spLocks noGrp="1"/>
          </p:cNvSpPr>
          <p:nvPr>
            <p:ph type="title"/>
          </p:nvPr>
        </p:nvSpPr>
        <p:spPr>
          <a:xfrm>
            <a:off x="1069848" y="841248"/>
            <a:ext cx="10085515" cy="804037"/>
          </a:xfrm>
        </p:spPr>
        <p:txBody>
          <a:bodyPr/>
          <a:lstStyle/>
          <a:p>
            <a:r>
              <a:rPr lang="en-US" b="1" dirty="0">
                <a:solidFill>
                  <a:schemeClr val="accent1">
                    <a:lumMod val="50000"/>
                  </a:schemeClr>
                </a:solidFill>
              </a:rPr>
              <a:t>Conditional Project Completion</a:t>
            </a:r>
            <a:endParaRPr lang="en-US" dirty="0"/>
          </a:p>
        </p:txBody>
      </p:sp>
      <p:sp>
        <p:nvSpPr>
          <p:cNvPr id="5" name="Content Placeholder 2">
            <a:extLst>
              <a:ext uri="{FF2B5EF4-FFF2-40B4-BE49-F238E27FC236}">
                <a16:creationId xmlns:a16="http://schemas.microsoft.com/office/drawing/2014/main" id="{16EB476E-0EC1-C37F-6402-898C3F2DF18F}"/>
              </a:ext>
            </a:extLst>
          </p:cNvPr>
          <p:cNvSpPr>
            <a:spLocks noGrp="1"/>
          </p:cNvSpPr>
          <p:nvPr>
            <p:ph idx="1"/>
          </p:nvPr>
        </p:nvSpPr>
        <p:spPr>
          <a:xfrm>
            <a:off x="1362456" y="1855258"/>
            <a:ext cx="9902952" cy="4417526"/>
          </a:xfrm>
        </p:spPr>
        <p:txBody>
          <a:bodyPr>
            <a:normAutofit/>
          </a:bodyPr>
          <a:lstStyle/>
          <a:p>
            <a:pPr>
              <a:buFont typeface="Courier New" panose="02070309020205020404" pitchFamily="49" charset="0"/>
              <a:buChar char="o"/>
            </a:pPr>
            <a:r>
              <a:rPr lang="en-US" sz="2800" dirty="0"/>
              <a:t> Conditional Completion of Projects that Regulatory Approval </a:t>
            </a:r>
          </a:p>
          <a:p>
            <a:pPr>
              <a:buFont typeface="Courier New" panose="02070309020205020404" pitchFamily="49" charset="0"/>
              <a:buChar char="o"/>
            </a:pPr>
            <a:r>
              <a:rPr lang="en-US" sz="2800" dirty="0"/>
              <a:t> Requires pre-approval by CDBG Director(s)</a:t>
            </a:r>
          </a:p>
          <a:p>
            <a:pPr>
              <a:buFont typeface="Courier New" panose="02070309020205020404" pitchFamily="49" charset="0"/>
              <a:buChar char="o"/>
            </a:pPr>
            <a:r>
              <a:rPr lang="en-US" sz="2800" dirty="0"/>
              <a:t> Check box on the PCR to request Conditionally Complete </a:t>
            </a:r>
          </a:p>
          <a:p>
            <a:pPr lvl="2">
              <a:buFont typeface="Wingdings" panose="05000000000000000000" pitchFamily="2" charset="2"/>
              <a:buChar char="§"/>
            </a:pPr>
            <a:r>
              <a:rPr lang="en-US" sz="2000" dirty="0"/>
              <a:t>Email to CDBGReporting@TexasAgriculture.gov to request Director approval</a:t>
            </a:r>
            <a:endParaRPr lang="en-US" sz="2800" dirty="0"/>
          </a:p>
        </p:txBody>
      </p:sp>
      <p:pic>
        <p:nvPicPr>
          <p:cNvPr id="6" name="Audio 5">
            <a:hlinkClick r:id="" action="ppaction://media"/>
            <a:extLst>
              <a:ext uri="{FF2B5EF4-FFF2-40B4-BE49-F238E27FC236}">
                <a16:creationId xmlns:a16="http://schemas.microsoft.com/office/drawing/2014/main" id="{779A9609-D29C-18B3-8C92-C773C94C633A}"/>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4701577" y="4383453"/>
            <a:ext cx="2057400" cy="2057400"/>
          </a:xfrm>
          <a:prstGeom prst="ellipse">
            <a:avLst/>
          </a:prstGeom>
        </p:spPr>
      </p:pic>
    </p:spTree>
    <p:extLst>
      <p:ext uri="{BB962C8B-B14F-4D97-AF65-F5344CB8AC3E}">
        <p14:creationId xmlns:p14="http://schemas.microsoft.com/office/powerpoint/2010/main" val="1344440873"/>
      </p:ext>
    </p:extLst>
  </p:cSld>
  <p:clrMapOvr>
    <a:masterClrMapping/>
  </p:clrMapOvr>
  <mc:AlternateContent xmlns:mc="http://schemas.openxmlformats.org/markup-compatibility/2006" xmlns:p14="http://schemas.microsoft.com/office/powerpoint/2010/main">
    <mc:Choice Requires="p14">
      <p:transition spd="slow" p14:dur="2000" advTm="65845"/>
    </mc:Choice>
    <mc:Fallback xmlns="">
      <p:transition spd="slow" advTm="658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1F454DC-F09F-33E7-15E1-52F607F8AB6A}"/>
              </a:ext>
            </a:extLst>
          </p:cNvPr>
          <p:cNvSpPr>
            <a:spLocks noGrp="1"/>
          </p:cNvSpPr>
          <p:nvPr>
            <p:ph type="title"/>
          </p:nvPr>
        </p:nvSpPr>
        <p:spPr>
          <a:xfrm>
            <a:off x="1069848" y="841248"/>
            <a:ext cx="10085515" cy="804037"/>
          </a:xfrm>
        </p:spPr>
        <p:txBody>
          <a:bodyPr/>
          <a:lstStyle/>
          <a:p>
            <a:r>
              <a:rPr lang="en-US" b="1" dirty="0">
                <a:solidFill>
                  <a:schemeClr val="accent1">
                    <a:lumMod val="50000"/>
                  </a:schemeClr>
                </a:solidFill>
              </a:rPr>
              <a:t>Submitting the Report </a:t>
            </a:r>
            <a:endParaRPr lang="en-US" dirty="0"/>
          </a:p>
        </p:txBody>
      </p:sp>
      <p:sp>
        <p:nvSpPr>
          <p:cNvPr id="5" name="Content Placeholder 2">
            <a:extLst>
              <a:ext uri="{FF2B5EF4-FFF2-40B4-BE49-F238E27FC236}">
                <a16:creationId xmlns:a16="http://schemas.microsoft.com/office/drawing/2014/main" id="{9FFE14C4-0D8C-E466-C6DE-0C730C4D03CE}"/>
              </a:ext>
            </a:extLst>
          </p:cNvPr>
          <p:cNvSpPr>
            <a:spLocks noGrp="1"/>
          </p:cNvSpPr>
          <p:nvPr>
            <p:ph idx="1"/>
          </p:nvPr>
        </p:nvSpPr>
        <p:spPr>
          <a:xfrm>
            <a:off x="1096963" y="1846263"/>
            <a:ext cx="10378757" cy="4417377"/>
          </a:xfrm>
        </p:spPr>
        <p:txBody>
          <a:bodyPr>
            <a:normAutofit lnSpcReduction="10000"/>
          </a:bodyPr>
          <a:lstStyle/>
          <a:p>
            <a:pPr>
              <a:buFont typeface="Courier New" panose="02070309020205020404" pitchFamily="49" charset="0"/>
              <a:buChar char="o"/>
            </a:pPr>
            <a:r>
              <a:rPr lang="en-US" sz="2800" dirty="0"/>
              <a:t> The Authorized Official must check the certification box on the Project Completion Report page and click Save to certify:</a:t>
            </a:r>
          </a:p>
          <a:p>
            <a:pPr lvl="2">
              <a:buFont typeface="Wingdings" panose="05000000000000000000" pitchFamily="2" charset="2"/>
              <a:buChar char="§"/>
            </a:pPr>
            <a:r>
              <a:rPr lang="en-US" sz="2200" dirty="0"/>
              <a:t> </a:t>
            </a:r>
            <a:r>
              <a:rPr lang="en-US" sz="2600" dirty="0"/>
              <a:t>All activities have been carried out </a:t>
            </a:r>
          </a:p>
          <a:p>
            <a:pPr lvl="2">
              <a:buFont typeface="Wingdings" panose="05000000000000000000" pitchFamily="2" charset="2"/>
              <a:buChar char="§"/>
            </a:pPr>
            <a:r>
              <a:rPr lang="en-US" sz="2600" dirty="0"/>
              <a:t> Information is accurate </a:t>
            </a:r>
          </a:p>
          <a:p>
            <a:pPr lvl="2">
              <a:buFont typeface="Wingdings" panose="05000000000000000000" pitchFamily="2" charset="2"/>
              <a:buChar char="§"/>
            </a:pPr>
            <a:r>
              <a:rPr lang="en-US" sz="2600" dirty="0"/>
              <a:t> All records are available for review</a:t>
            </a:r>
          </a:p>
          <a:p>
            <a:pPr lvl="2">
              <a:buFont typeface="Wingdings" panose="05000000000000000000" pitchFamily="2" charset="2"/>
              <a:buChar char="§"/>
            </a:pPr>
            <a:r>
              <a:rPr lang="en-US" sz="2600" dirty="0"/>
              <a:t> Beneficiaries are receiving the service or a benefit from the new or improved facilities and activities </a:t>
            </a:r>
          </a:p>
          <a:p>
            <a:pPr>
              <a:buFont typeface="Courier New" panose="02070309020205020404" pitchFamily="49" charset="0"/>
              <a:buChar char="o"/>
            </a:pPr>
            <a:r>
              <a:rPr lang="en-US" sz="2800" dirty="0"/>
              <a:t> Incomplete reports will not be accepted – considered delinquent </a:t>
            </a:r>
          </a:p>
          <a:p>
            <a:pPr>
              <a:buFont typeface="Courier New" panose="02070309020205020404" pitchFamily="49" charset="0"/>
              <a:buChar char="o"/>
            </a:pPr>
            <a:r>
              <a:rPr lang="en-US" sz="2800" dirty="0"/>
              <a:t> Late submittal of a PCR will result in financial penalty </a:t>
            </a:r>
          </a:p>
          <a:p>
            <a:pPr lvl="2">
              <a:buFont typeface="Wingdings" panose="05000000000000000000" pitchFamily="2" charset="2"/>
              <a:buChar char="§"/>
            </a:pPr>
            <a:r>
              <a:rPr lang="en-US" sz="2200" dirty="0"/>
              <a:t>Failure to submit the closeout by that date will result in a financial penalty of $3,000</a:t>
            </a:r>
            <a:endParaRPr lang="en-US" sz="1800" dirty="0"/>
          </a:p>
        </p:txBody>
      </p:sp>
      <p:pic>
        <p:nvPicPr>
          <p:cNvPr id="2050" name="Picture 2" descr="Submit button stock vector. Illustration of business - 149779666">
            <a:extLst>
              <a:ext uri="{FF2B5EF4-FFF2-40B4-BE49-F238E27FC236}">
                <a16:creationId xmlns:a16="http://schemas.microsoft.com/office/drawing/2014/main" id="{E4412430-2BE8-46D6-52B3-E521E2F6676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52499" y="2672790"/>
            <a:ext cx="3221736" cy="966521"/>
          </a:xfrm>
          <a:prstGeom prst="rect">
            <a:avLst/>
          </a:prstGeom>
          <a:noFill/>
          <a:extLst>
            <a:ext uri="{909E8E84-426E-40DD-AFC4-6F175D3DCCD1}">
              <a14:hiddenFill xmlns:a14="http://schemas.microsoft.com/office/drawing/2010/main">
                <a:solidFill>
                  <a:srgbClr val="FFFFFF"/>
                </a:solidFill>
              </a14:hiddenFill>
            </a:ext>
          </a:extLst>
        </p:spPr>
      </p:pic>
      <p:pic>
        <p:nvPicPr>
          <p:cNvPr id="10" name="Audio 9">
            <a:hlinkClick r:id="" action="ppaction://media"/>
            <a:extLst>
              <a:ext uri="{FF2B5EF4-FFF2-40B4-BE49-F238E27FC236}">
                <a16:creationId xmlns:a16="http://schemas.microsoft.com/office/drawing/2014/main" id="{6F6761A0-0C03-B4F3-DFF2-152F0D544BBE}"/>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4559910" y="4206240"/>
            <a:ext cx="2057400" cy="2057400"/>
          </a:xfrm>
          <a:prstGeom prst="ellipse">
            <a:avLst/>
          </a:prstGeom>
        </p:spPr>
      </p:pic>
    </p:spTree>
    <p:extLst>
      <p:ext uri="{BB962C8B-B14F-4D97-AF65-F5344CB8AC3E}">
        <p14:creationId xmlns:p14="http://schemas.microsoft.com/office/powerpoint/2010/main" val="3807850736"/>
      </p:ext>
    </p:extLst>
  </p:cSld>
  <p:clrMapOvr>
    <a:masterClrMapping/>
  </p:clrMapOvr>
  <mc:AlternateContent xmlns:mc="http://schemas.openxmlformats.org/markup-compatibility/2006" xmlns:p14="http://schemas.microsoft.com/office/powerpoint/2010/main">
    <mc:Choice Requires="p14">
      <p:transition spd="slow" p14:dur="2000" advTm="102388"/>
    </mc:Choice>
    <mc:Fallback xmlns="">
      <p:transition spd="slow" advTm="1023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F98FAC1-2D5C-BA3E-0378-F89F72AA1F6C}"/>
              </a:ext>
            </a:extLst>
          </p:cNvPr>
          <p:cNvSpPr>
            <a:spLocks noGrp="1"/>
          </p:cNvSpPr>
          <p:nvPr>
            <p:ph idx="1"/>
          </p:nvPr>
        </p:nvSpPr>
        <p:spPr>
          <a:xfrm>
            <a:off x="1200695" y="1790700"/>
            <a:ext cx="10562680" cy="3981450"/>
          </a:xfrm>
        </p:spPr>
        <p:txBody>
          <a:bodyPr>
            <a:normAutofit fontScale="92500" lnSpcReduction="10000"/>
          </a:bodyPr>
          <a:lstStyle/>
          <a:p>
            <a:pPr marL="0" indent="0">
              <a:buNone/>
            </a:pPr>
            <a:r>
              <a:rPr lang="en-US" sz="4400" dirty="0"/>
              <a:t>Changes in the original terms of the agreement: </a:t>
            </a:r>
          </a:p>
          <a:p>
            <a:pPr>
              <a:buFont typeface="Courier New" panose="02070309020205020404" pitchFamily="49" charset="0"/>
              <a:buChar char="o"/>
            </a:pPr>
            <a:r>
              <a:rPr lang="en-US" sz="3600" dirty="0"/>
              <a:t> There are two types of amendments: </a:t>
            </a:r>
          </a:p>
          <a:p>
            <a:pPr lvl="1">
              <a:buFont typeface="Wingdings" panose="05000000000000000000" pitchFamily="2" charset="2"/>
              <a:buChar char="§"/>
            </a:pPr>
            <a:r>
              <a:rPr lang="en-US" sz="3400" dirty="0"/>
              <a:t> Minor Amendment, or</a:t>
            </a:r>
          </a:p>
          <a:p>
            <a:pPr lvl="1">
              <a:buFont typeface="Wingdings" panose="05000000000000000000" pitchFamily="2" charset="2"/>
              <a:buChar char="§"/>
            </a:pPr>
            <a:r>
              <a:rPr lang="en-US" sz="3400" dirty="0"/>
              <a:t> Full Amendment</a:t>
            </a:r>
          </a:p>
          <a:p>
            <a:pPr>
              <a:buFont typeface="Courier New" panose="02070309020205020404" pitchFamily="49" charset="0"/>
              <a:buChar char="o"/>
            </a:pPr>
            <a:r>
              <a:rPr lang="en-US" sz="3600" dirty="0"/>
              <a:t> Amendment changes can be requested for: </a:t>
            </a:r>
          </a:p>
          <a:p>
            <a:pPr lvl="1">
              <a:buFont typeface="Wingdings" panose="05000000000000000000" pitchFamily="2" charset="2"/>
              <a:buChar char="§"/>
            </a:pPr>
            <a:r>
              <a:rPr lang="en-US" sz="3200" dirty="0"/>
              <a:t> Budget Amendment </a:t>
            </a:r>
          </a:p>
          <a:p>
            <a:pPr lvl="1">
              <a:buFont typeface="Wingdings" panose="05000000000000000000" pitchFamily="2" charset="2"/>
              <a:buChar char="§"/>
            </a:pPr>
            <a:r>
              <a:rPr lang="en-US" sz="3200" dirty="0"/>
              <a:t> Performance Statement Amendment</a:t>
            </a:r>
          </a:p>
          <a:p>
            <a:pPr lvl="1">
              <a:buFont typeface="Wingdings" panose="05000000000000000000" pitchFamily="2" charset="2"/>
              <a:buChar char="§"/>
            </a:pPr>
            <a:r>
              <a:rPr lang="en-US" sz="3200" dirty="0"/>
              <a:t> Extension Amendment </a:t>
            </a:r>
          </a:p>
        </p:txBody>
      </p:sp>
      <p:sp>
        <p:nvSpPr>
          <p:cNvPr id="4" name="Title 1">
            <a:extLst>
              <a:ext uri="{FF2B5EF4-FFF2-40B4-BE49-F238E27FC236}">
                <a16:creationId xmlns:a16="http://schemas.microsoft.com/office/drawing/2014/main" id="{16FA1FF4-39C3-FCBA-5DB2-382F4C88AE17}"/>
              </a:ext>
            </a:extLst>
          </p:cNvPr>
          <p:cNvSpPr>
            <a:spLocks noGrp="1"/>
          </p:cNvSpPr>
          <p:nvPr>
            <p:ph type="title"/>
          </p:nvPr>
        </p:nvSpPr>
        <p:spPr>
          <a:xfrm>
            <a:off x="1162595" y="817742"/>
            <a:ext cx="10058400" cy="758705"/>
          </a:xfrm>
        </p:spPr>
        <p:txBody>
          <a:bodyPr>
            <a:noAutofit/>
          </a:bodyPr>
          <a:lstStyle/>
          <a:p>
            <a:pPr algn="l"/>
            <a:r>
              <a:rPr lang="en-US" b="1" dirty="0">
                <a:solidFill>
                  <a:schemeClr val="accent1">
                    <a:lumMod val="50000"/>
                  </a:schemeClr>
                </a:solidFill>
              </a:rPr>
              <a:t>What is an Amendment </a:t>
            </a:r>
          </a:p>
        </p:txBody>
      </p:sp>
      <p:sp>
        <p:nvSpPr>
          <p:cNvPr id="2" name="TextBox 1">
            <a:extLst>
              <a:ext uri="{FF2B5EF4-FFF2-40B4-BE49-F238E27FC236}">
                <a16:creationId xmlns:a16="http://schemas.microsoft.com/office/drawing/2014/main" id="{EFAC301B-0C44-4297-83B7-2C668D92DD45}"/>
              </a:ext>
            </a:extLst>
          </p:cNvPr>
          <p:cNvSpPr txBox="1"/>
          <p:nvPr/>
        </p:nvSpPr>
        <p:spPr>
          <a:xfrm>
            <a:off x="104775" y="5855592"/>
            <a:ext cx="11982450" cy="369332"/>
          </a:xfrm>
          <a:prstGeom prst="rect">
            <a:avLst/>
          </a:prstGeom>
          <a:noFill/>
        </p:spPr>
        <p:txBody>
          <a:bodyPr wrap="square">
            <a:spAutoFit/>
          </a:bodyPr>
          <a:lstStyle/>
          <a:p>
            <a:r>
              <a:rPr lang="en-US" dirty="0"/>
              <a:t>Detailed step-by-step instructions for completing and submitting an Amendment in TDA-GO may be found on the TDA website</a:t>
            </a:r>
          </a:p>
        </p:txBody>
      </p:sp>
      <p:pic>
        <p:nvPicPr>
          <p:cNvPr id="12" name="Audio 11">
            <a:hlinkClick r:id="" action="ppaction://media"/>
            <a:extLst>
              <a:ext uri="{FF2B5EF4-FFF2-40B4-BE49-F238E27FC236}">
                <a16:creationId xmlns:a16="http://schemas.microsoft.com/office/drawing/2014/main" id="{2CB8549A-B408-C583-E40A-81CF0986383D}"/>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020432092"/>
      </p:ext>
    </p:extLst>
  </p:cSld>
  <p:clrMapOvr>
    <a:masterClrMapping/>
  </p:clrMapOvr>
  <mc:AlternateContent xmlns:mc="http://schemas.openxmlformats.org/markup-compatibility/2006" xmlns:p14="http://schemas.microsoft.com/office/powerpoint/2010/main">
    <mc:Choice Requires="p14">
      <p:transition spd="slow" p14:dur="2000" advTm="68716"/>
    </mc:Choice>
    <mc:Fallback xmlns="">
      <p:transition spd="slow" advTm="687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954B9-5030-0037-7A46-5BD9C9A451BE}"/>
              </a:ext>
            </a:extLst>
          </p:cNvPr>
          <p:cNvSpPr>
            <a:spLocks noGrp="1"/>
          </p:cNvSpPr>
          <p:nvPr>
            <p:ph type="title"/>
          </p:nvPr>
        </p:nvSpPr>
        <p:spPr/>
        <p:txBody>
          <a:bodyPr/>
          <a:lstStyle/>
          <a:p>
            <a:r>
              <a:rPr lang="en-US" b="1" dirty="0">
                <a:solidFill>
                  <a:schemeClr val="accent1">
                    <a:lumMod val="50000"/>
                  </a:schemeClr>
                </a:solidFill>
              </a:rPr>
              <a:t>Thank You For Your Attention</a:t>
            </a:r>
            <a:endParaRPr lang="en-US" dirty="0"/>
          </a:p>
        </p:txBody>
      </p:sp>
      <p:sp>
        <p:nvSpPr>
          <p:cNvPr id="3" name="Content Placeholder 2">
            <a:extLst>
              <a:ext uri="{FF2B5EF4-FFF2-40B4-BE49-F238E27FC236}">
                <a16:creationId xmlns:a16="http://schemas.microsoft.com/office/drawing/2014/main" id="{5FD98846-92FA-A5DC-7B29-AF7129CAAB6F}"/>
              </a:ext>
            </a:extLst>
          </p:cNvPr>
          <p:cNvSpPr>
            <a:spLocks noGrp="1"/>
          </p:cNvSpPr>
          <p:nvPr>
            <p:ph idx="1"/>
          </p:nvPr>
        </p:nvSpPr>
        <p:spPr>
          <a:xfrm>
            <a:off x="4688114" y="2730500"/>
            <a:ext cx="6241141" cy="999672"/>
          </a:xfrm>
        </p:spPr>
        <p:txBody>
          <a:bodyPr>
            <a:normAutofit/>
          </a:bodyPr>
          <a:lstStyle/>
          <a:p>
            <a:pPr algn="ctr"/>
            <a:r>
              <a:rPr lang="en-US" sz="5400" dirty="0"/>
              <a:t>Time for Questions </a:t>
            </a:r>
          </a:p>
        </p:txBody>
      </p:sp>
      <p:pic>
        <p:nvPicPr>
          <p:cNvPr id="4" name="Picture 7">
            <a:extLst>
              <a:ext uri="{FF2B5EF4-FFF2-40B4-BE49-F238E27FC236}">
                <a16:creationId xmlns:a16="http://schemas.microsoft.com/office/drawing/2014/main" id="{FB5C51C6-76D2-8E0E-E38E-B6601561A93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1581" y="1894915"/>
            <a:ext cx="3547307" cy="4035865"/>
          </a:xfrm>
          <a:prstGeom prst="ellipse">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88900" algn="ctr">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Audio 6">
            <a:hlinkClick r:id="" action="ppaction://media"/>
            <a:extLst>
              <a:ext uri="{FF2B5EF4-FFF2-40B4-BE49-F238E27FC236}">
                <a16:creationId xmlns:a16="http://schemas.microsoft.com/office/drawing/2014/main" id="{1977484E-5CDF-8684-E446-018A5099300E}"/>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445608424"/>
      </p:ext>
    </p:extLst>
  </p:cSld>
  <p:clrMapOvr>
    <a:masterClrMapping/>
  </p:clrMapOvr>
  <mc:AlternateContent xmlns:mc="http://schemas.openxmlformats.org/markup-compatibility/2006" xmlns:p14="http://schemas.microsoft.com/office/powerpoint/2010/main">
    <mc:Choice Requires="p14">
      <p:transition spd="slow" p14:dur="2000" advTm="7693"/>
    </mc:Choice>
    <mc:Fallback xmlns="">
      <p:transition spd="slow" advTm="76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630AA1-5503-D822-8B44-25410B993756}"/>
              </a:ext>
            </a:extLst>
          </p:cNvPr>
          <p:cNvSpPr>
            <a:spLocks noGrp="1"/>
          </p:cNvSpPr>
          <p:nvPr>
            <p:ph type="title"/>
          </p:nvPr>
        </p:nvSpPr>
        <p:spPr>
          <a:xfrm>
            <a:off x="1160417" y="668979"/>
            <a:ext cx="9871166" cy="888274"/>
          </a:xfrm>
        </p:spPr>
        <p:txBody>
          <a:bodyPr/>
          <a:lstStyle/>
          <a:p>
            <a:r>
              <a:rPr lang="en-US" b="1" dirty="0">
                <a:solidFill>
                  <a:schemeClr val="accent1">
                    <a:lumMod val="50000"/>
                  </a:schemeClr>
                </a:solidFill>
              </a:rPr>
              <a:t>Performance Statement Amendment</a:t>
            </a:r>
            <a:endParaRPr lang="en-US" dirty="0"/>
          </a:p>
        </p:txBody>
      </p:sp>
      <p:sp>
        <p:nvSpPr>
          <p:cNvPr id="6" name="Content Placeholder 2">
            <a:extLst>
              <a:ext uri="{FF2B5EF4-FFF2-40B4-BE49-F238E27FC236}">
                <a16:creationId xmlns:a16="http://schemas.microsoft.com/office/drawing/2014/main" id="{C9712486-B611-6A21-CE73-9421E2FD2555}"/>
              </a:ext>
            </a:extLst>
          </p:cNvPr>
          <p:cNvSpPr>
            <a:spLocks noGrp="1"/>
          </p:cNvSpPr>
          <p:nvPr>
            <p:ph idx="1"/>
          </p:nvPr>
        </p:nvSpPr>
        <p:spPr>
          <a:xfrm>
            <a:off x="1233569" y="1855261"/>
            <a:ext cx="10202908" cy="3995206"/>
          </a:xfrm>
        </p:spPr>
        <p:txBody>
          <a:bodyPr>
            <a:normAutofit/>
          </a:bodyPr>
          <a:lstStyle/>
          <a:p>
            <a:pPr>
              <a:buFont typeface="Courier New" panose="02070309020205020404" pitchFamily="49" charset="0"/>
              <a:buChar char="o"/>
            </a:pPr>
            <a:r>
              <a:rPr lang="en-US" sz="3600" dirty="0"/>
              <a:t>Request to revise the project information in Exhibit A, Section A</a:t>
            </a:r>
          </a:p>
          <a:p>
            <a:pPr lvl="1">
              <a:buFont typeface="Wingdings" panose="05000000000000000000" pitchFamily="2" charset="2"/>
              <a:buChar char="§"/>
            </a:pPr>
            <a:r>
              <a:rPr lang="en-US" sz="3400" dirty="0"/>
              <a:t> Benefit area name and number of beneficiaries</a:t>
            </a:r>
            <a:endParaRPr lang="en-US" sz="3000" dirty="0"/>
          </a:p>
          <a:p>
            <a:pPr lvl="1">
              <a:buFont typeface="Wingdings" panose="05000000000000000000" pitchFamily="2" charset="2"/>
              <a:buChar char="§"/>
            </a:pPr>
            <a:r>
              <a:rPr lang="en-US" sz="3000" dirty="0"/>
              <a:t> </a:t>
            </a:r>
            <a:r>
              <a:rPr lang="en-US" sz="3400" dirty="0"/>
              <a:t>Work to be Performed</a:t>
            </a:r>
          </a:p>
          <a:p>
            <a:pPr lvl="1">
              <a:buFont typeface="Wingdings" panose="05000000000000000000" pitchFamily="2" charset="2"/>
              <a:buChar char="§"/>
            </a:pPr>
            <a:r>
              <a:rPr lang="en-US" sz="3400" dirty="0"/>
              <a:t> Location of Work, including Figure A1…</a:t>
            </a:r>
          </a:p>
        </p:txBody>
      </p:sp>
      <p:pic>
        <p:nvPicPr>
          <p:cNvPr id="5" name="Audio 4">
            <a:hlinkClick r:id="" action="ppaction://media"/>
            <a:extLst>
              <a:ext uri="{FF2B5EF4-FFF2-40B4-BE49-F238E27FC236}">
                <a16:creationId xmlns:a16="http://schemas.microsoft.com/office/drawing/2014/main" id="{3D623BBB-5335-5ED5-2A24-FEEE4CEBC205}"/>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359095451"/>
      </p:ext>
    </p:extLst>
  </p:cSld>
  <p:clrMapOvr>
    <a:masterClrMapping/>
  </p:clrMapOvr>
  <mc:AlternateContent xmlns:mc="http://schemas.openxmlformats.org/markup-compatibility/2006" xmlns:p14="http://schemas.microsoft.com/office/powerpoint/2010/main">
    <mc:Choice Requires="p14">
      <p:transition spd="slow" p14:dur="2000" advTm="7998"/>
    </mc:Choice>
    <mc:Fallback xmlns="">
      <p:transition spd="slow" advTm="79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C38C710-0A41-1836-9DAF-00A7145BC0FE}"/>
              </a:ext>
            </a:extLst>
          </p:cNvPr>
          <p:cNvSpPr>
            <a:spLocks noGrp="1"/>
          </p:cNvSpPr>
          <p:nvPr>
            <p:ph type="title"/>
          </p:nvPr>
        </p:nvSpPr>
        <p:spPr>
          <a:xfrm>
            <a:off x="1096963" y="879474"/>
            <a:ext cx="10058400" cy="747819"/>
          </a:xfrm>
        </p:spPr>
        <p:txBody>
          <a:bodyPr>
            <a:noAutofit/>
          </a:bodyPr>
          <a:lstStyle/>
          <a:p>
            <a:pPr algn="l"/>
            <a:r>
              <a:rPr lang="en-US" b="1" dirty="0">
                <a:solidFill>
                  <a:schemeClr val="accent1">
                    <a:lumMod val="50000"/>
                  </a:schemeClr>
                </a:solidFill>
              </a:rPr>
              <a:t>Minor vs Full Amendment </a:t>
            </a:r>
          </a:p>
        </p:txBody>
      </p:sp>
      <p:pic>
        <p:nvPicPr>
          <p:cNvPr id="9" name="Picture 8">
            <a:extLst>
              <a:ext uri="{FF2B5EF4-FFF2-40B4-BE49-F238E27FC236}">
                <a16:creationId xmlns:a16="http://schemas.microsoft.com/office/drawing/2014/main" id="{C1225B4D-C91B-06F1-FACB-C8F9C7500833}"/>
              </a:ext>
            </a:extLst>
          </p:cNvPr>
          <p:cNvPicPr>
            <a:picLocks noChangeAspect="1"/>
          </p:cNvPicPr>
          <p:nvPr/>
        </p:nvPicPr>
        <p:blipFill>
          <a:blip r:embed="rId5"/>
          <a:stretch>
            <a:fillRect/>
          </a:stretch>
        </p:blipFill>
        <p:spPr>
          <a:xfrm>
            <a:off x="1335088" y="1884589"/>
            <a:ext cx="8876386" cy="3912962"/>
          </a:xfrm>
          <a:prstGeom prst="rect">
            <a:avLst/>
          </a:prstGeom>
        </p:spPr>
      </p:pic>
      <p:pic>
        <p:nvPicPr>
          <p:cNvPr id="11" name="Audio 10">
            <a:hlinkClick r:id="" action="ppaction://media"/>
            <a:extLst>
              <a:ext uri="{FF2B5EF4-FFF2-40B4-BE49-F238E27FC236}">
                <a16:creationId xmlns:a16="http://schemas.microsoft.com/office/drawing/2014/main" id="{475A6B0D-63AE-1B98-FDBC-4E76EB6BAAB6}"/>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857947686"/>
      </p:ext>
    </p:extLst>
  </p:cSld>
  <p:clrMapOvr>
    <a:masterClrMapping/>
  </p:clrMapOvr>
  <mc:AlternateContent xmlns:mc="http://schemas.openxmlformats.org/markup-compatibility/2006" xmlns:p14="http://schemas.microsoft.com/office/powerpoint/2010/main">
    <mc:Choice Requires="p14">
      <p:transition spd="slow" p14:dur="2000" advTm="11008"/>
    </mc:Choice>
    <mc:Fallback xmlns="">
      <p:transition spd="slow" advTm="110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31A5D2-E583-4471-F612-F8A24C587682}"/>
              </a:ext>
            </a:extLst>
          </p:cNvPr>
          <p:cNvSpPr>
            <a:spLocks noGrp="1"/>
          </p:cNvSpPr>
          <p:nvPr>
            <p:ph type="title"/>
          </p:nvPr>
        </p:nvSpPr>
        <p:spPr>
          <a:xfrm>
            <a:off x="1105389" y="819157"/>
            <a:ext cx="9981221" cy="822960"/>
          </a:xfrm>
        </p:spPr>
        <p:txBody>
          <a:bodyPr>
            <a:normAutofit/>
          </a:bodyPr>
          <a:lstStyle/>
          <a:p>
            <a:r>
              <a:rPr lang="en-US" sz="4800" b="1" dirty="0">
                <a:solidFill>
                  <a:schemeClr val="accent1">
                    <a:lumMod val="50000"/>
                  </a:schemeClr>
                </a:solidFill>
              </a:rPr>
              <a:t>Full Amendment – Public Participation</a:t>
            </a:r>
            <a:endParaRPr lang="en-US" dirty="0"/>
          </a:p>
        </p:txBody>
      </p:sp>
      <p:sp>
        <p:nvSpPr>
          <p:cNvPr id="3" name="Content Placeholder 2">
            <a:extLst>
              <a:ext uri="{FF2B5EF4-FFF2-40B4-BE49-F238E27FC236}">
                <a16:creationId xmlns:a16="http://schemas.microsoft.com/office/drawing/2014/main" id="{86378010-505B-CB98-774E-5642DE058515}"/>
              </a:ext>
            </a:extLst>
          </p:cNvPr>
          <p:cNvSpPr>
            <a:spLocks noGrp="1"/>
          </p:cNvSpPr>
          <p:nvPr>
            <p:ph idx="1"/>
          </p:nvPr>
        </p:nvSpPr>
        <p:spPr>
          <a:xfrm>
            <a:off x="1203033" y="1845734"/>
            <a:ext cx="6712242" cy="4402659"/>
          </a:xfrm>
        </p:spPr>
        <p:txBody>
          <a:bodyPr>
            <a:normAutofit/>
          </a:bodyPr>
          <a:lstStyle/>
          <a:p>
            <a:pPr marL="0" indent="0">
              <a:buNone/>
            </a:pPr>
            <a:r>
              <a:rPr lang="en-US" sz="3600" dirty="0"/>
              <a:t>Evidence of Public Participation includes: </a:t>
            </a:r>
          </a:p>
          <a:p>
            <a:pPr>
              <a:buFont typeface="Courier New" panose="02070309020205020404" pitchFamily="49" charset="0"/>
              <a:buChar char="o"/>
            </a:pPr>
            <a:r>
              <a:rPr lang="en-US" sz="3600" dirty="0"/>
              <a:t> A resolution supporting the </a:t>
            </a:r>
          </a:p>
          <a:p>
            <a:pPr marL="0" indent="0">
              <a:buNone/>
            </a:pPr>
            <a:r>
              <a:rPr lang="en-US" sz="3600" dirty="0"/>
              <a:t>proposed changes</a:t>
            </a:r>
          </a:p>
          <a:p>
            <a:pPr>
              <a:buFont typeface="Courier New" panose="02070309020205020404" pitchFamily="49" charset="0"/>
              <a:buChar char="o"/>
            </a:pPr>
            <a:r>
              <a:rPr lang="en-US" sz="3600" dirty="0"/>
              <a:t> A public hearing notice regarding the amendment </a:t>
            </a:r>
          </a:p>
          <a:p>
            <a:pPr marL="0" indent="0">
              <a:buNone/>
            </a:pPr>
            <a:r>
              <a:rPr lang="en-US" sz="3600" dirty="0"/>
              <a:t> </a:t>
            </a:r>
            <a:endParaRPr lang="en-US" dirty="0"/>
          </a:p>
        </p:txBody>
      </p:sp>
      <p:pic>
        <p:nvPicPr>
          <p:cNvPr id="1028" name="Picture 4" descr="Participation Ourclipart Pin - Participant Clipart , Free Transparent ...">
            <a:extLst>
              <a:ext uri="{FF2B5EF4-FFF2-40B4-BE49-F238E27FC236}">
                <a16:creationId xmlns:a16="http://schemas.microsoft.com/office/drawing/2014/main" id="{8129CB71-9354-3ED9-01FC-ED6C200DC24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97449" y="2268368"/>
            <a:ext cx="3994526" cy="2321263"/>
          </a:xfrm>
          <a:prstGeom prst="rect">
            <a:avLst/>
          </a:prstGeom>
          <a:noFill/>
          <a:extLst>
            <a:ext uri="{909E8E84-426E-40DD-AFC4-6F175D3DCCD1}">
              <a14:hiddenFill xmlns:a14="http://schemas.microsoft.com/office/drawing/2010/main">
                <a:solidFill>
                  <a:srgbClr val="FFFFFF"/>
                </a:solidFill>
              </a14:hiddenFill>
            </a:ext>
          </a:extLst>
        </p:spPr>
      </p:pic>
      <p:pic>
        <p:nvPicPr>
          <p:cNvPr id="6" name="Audio 5">
            <a:hlinkClick r:id="" action="ppaction://media"/>
            <a:extLst>
              <a:ext uri="{FF2B5EF4-FFF2-40B4-BE49-F238E27FC236}">
                <a16:creationId xmlns:a16="http://schemas.microsoft.com/office/drawing/2014/main" id="{E662C1E0-44B4-E23C-1D04-FA4094DFEDEE}"/>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4559909" y="4190993"/>
            <a:ext cx="2057400" cy="2057400"/>
          </a:xfrm>
          <a:prstGeom prst="ellipse">
            <a:avLst/>
          </a:prstGeom>
        </p:spPr>
      </p:pic>
    </p:spTree>
    <p:extLst>
      <p:ext uri="{BB962C8B-B14F-4D97-AF65-F5344CB8AC3E}">
        <p14:creationId xmlns:p14="http://schemas.microsoft.com/office/powerpoint/2010/main" val="4221289646"/>
      </p:ext>
    </p:extLst>
  </p:cSld>
  <p:clrMapOvr>
    <a:masterClrMapping/>
  </p:clrMapOvr>
  <mc:AlternateContent xmlns:mc="http://schemas.openxmlformats.org/markup-compatibility/2006" xmlns:p14="http://schemas.microsoft.com/office/powerpoint/2010/main">
    <mc:Choice Requires="p14">
      <p:transition spd="slow" p14:dur="2000" advTm="73406"/>
    </mc:Choice>
    <mc:Fallback xmlns="">
      <p:transition spd="slow" advTm="734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32A750C-744F-4CA2-B36D-4FEA1932FB8B}"/>
              </a:ext>
            </a:extLst>
          </p:cNvPr>
          <p:cNvSpPr txBox="1">
            <a:spLocks/>
          </p:cNvSpPr>
          <p:nvPr/>
        </p:nvSpPr>
        <p:spPr>
          <a:xfrm>
            <a:off x="1010139" y="790582"/>
            <a:ext cx="9981221" cy="822960"/>
          </a:xfrm>
          <a:prstGeom prst="rect">
            <a:avLst/>
          </a:prstGeom>
        </p:spPr>
        <p:txBody>
          <a:bodyPr vert="horz" lIns="91440" tIns="45720" rIns="91440" bIns="45720" rtlCol="0" anchor="b">
            <a:normAutofit fontScale="97500"/>
          </a:bodyPr>
          <a:lstStyle>
            <a:lvl1pPr marL="0"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b="1" dirty="0">
                <a:solidFill>
                  <a:schemeClr val="accent1">
                    <a:lumMod val="50000"/>
                  </a:schemeClr>
                </a:solidFill>
              </a:rPr>
              <a:t>Beneficiaries and Locations </a:t>
            </a:r>
            <a:endParaRPr lang="en-US" dirty="0"/>
          </a:p>
        </p:txBody>
      </p:sp>
      <p:sp>
        <p:nvSpPr>
          <p:cNvPr id="11" name="Content Placeholder 2">
            <a:extLst>
              <a:ext uri="{FF2B5EF4-FFF2-40B4-BE49-F238E27FC236}">
                <a16:creationId xmlns:a16="http://schemas.microsoft.com/office/drawing/2014/main" id="{FBDE6535-BB89-FD7B-2BCD-07FBF013E61C}"/>
              </a:ext>
            </a:extLst>
          </p:cNvPr>
          <p:cNvSpPr>
            <a:spLocks noGrp="1"/>
          </p:cNvSpPr>
          <p:nvPr>
            <p:ph idx="1"/>
          </p:nvPr>
        </p:nvSpPr>
        <p:spPr>
          <a:xfrm>
            <a:off x="1172064" y="1784878"/>
            <a:ext cx="10238886" cy="4549247"/>
          </a:xfrm>
        </p:spPr>
        <p:txBody>
          <a:bodyPr>
            <a:normAutofit fontScale="92500" lnSpcReduction="20000"/>
          </a:bodyPr>
          <a:lstStyle/>
          <a:p>
            <a:pPr>
              <a:buFont typeface="Courier New" panose="02070309020205020404" pitchFamily="49" charset="0"/>
              <a:buChar char="o"/>
            </a:pPr>
            <a:r>
              <a:rPr lang="en-US" sz="3600" dirty="0"/>
              <a:t> Beneficiaries</a:t>
            </a:r>
          </a:p>
          <a:p>
            <a:pPr lvl="2">
              <a:buFont typeface="Wingdings" panose="05000000000000000000" pitchFamily="2" charset="2"/>
              <a:buChar char="§"/>
            </a:pPr>
            <a:r>
              <a:rPr lang="en-US" sz="3000" dirty="0"/>
              <a:t> Any changes in beneficiaries (includes reducing or adding beneficiaries)</a:t>
            </a:r>
          </a:p>
          <a:p>
            <a:pPr lvl="2">
              <a:buFont typeface="Wingdings" panose="05000000000000000000" pitchFamily="2" charset="2"/>
              <a:buChar char="§"/>
            </a:pPr>
            <a:r>
              <a:rPr lang="en-US" sz="3000" dirty="0"/>
              <a:t> Contact TDA if the amendment request is to add an entire Benefit Area. </a:t>
            </a:r>
          </a:p>
          <a:p>
            <a:pPr>
              <a:buFont typeface="Courier New" panose="02070309020205020404" pitchFamily="49" charset="0"/>
              <a:buChar char="o"/>
            </a:pPr>
            <a:r>
              <a:rPr lang="en-US" sz="3600" dirty="0"/>
              <a:t> Locations</a:t>
            </a:r>
          </a:p>
          <a:p>
            <a:pPr lvl="2">
              <a:buFont typeface="Wingdings" panose="05000000000000000000" pitchFamily="2" charset="2"/>
              <a:buChar char="§"/>
            </a:pPr>
            <a:r>
              <a:rPr lang="en-US" sz="3000" dirty="0"/>
              <a:t> Census Table</a:t>
            </a:r>
          </a:p>
          <a:p>
            <a:pPr lvl="3">
              <a:buFont typeface="Arial" panose="020B0604020202020204" pitchFamily="34" charset="0"/>
              <a:buChar char="•"/>
            </a:pPr>
            <a:r>
              <a:rPr lang="en-US" sz="3000" dirty="0"/>
              <a:t> Identify County, Census Tract and Block Group </a:t>
            </a:r>
          </a:p>
          <a:p>
            <a:pPr lvl="2">
              <a:buFont typeface="Wingdings" panose="05000000000000000000" pitchFamily="2" charset="2"/>
              <a:buChar char="§"/>
            </a:pPr>
            <a:r>
              <a:rPr lang="en-US" sz="3000" dirty="0"/>
              <a:t> Two Maps (Map of requested change, tracked and Proposed project map, after revision)</a:t>
            </a:r>
          </a:p>
          <a:p>
            <a:pPr lvl="3">
              <a:buFont typeface="Arial" panose="020B0604020202020204" pitchFamily="34" charset="0"/>
              <a:buChar char="•"/>
            </a:pPr>
            <a:r>
              <a:rPr lang="en-US" sz="3000" dirty="0"/>
              <a:t> Use color coding and upload original and propose amended project </a:t>
            </a:r>
          </a:p>
          <a:p>
            <a:pPr lvl="2">
              <a:buFont typeface="Arial" panose="020B0604020202020204" pitchFamily="34" charset="0"/>
              <a:buChar char="•"/>
            </a:pPr>
            <a:endParaRPr lang="en-US" sz="3000" dirty="0"/>
          </a:p>
          <a:p>
            <a:pPr lvl="1">
              <a:buFont typeface="Wingdings" panose="05000000000000000000" pitchFamily="2" charset="2"/>
              <a:buChar char="§"/>
            </a:pPr>
            <a:endParaRPr lang="en-US" sz="1800" dirty="0"/>
          </a:p>
        </p:txBody>
      </p:sp>
      <p:pic>
        <p:nvPicPr>
          <p:cNvPr id="14" name="Audio 13">
            <a:hlinkClick r:id="" action="ppaction://media"/>
            <a:extLst>
              <a:ext uri="{FF2B5EF4-FFF2-40B4-BE49-F238E27FC236}">
                <a16:creationId xmlns:a16="http://schemas.microsoft.com/office/drawing/2014/main" id="{07B5CF83-4B7A-92D6-DDEC-AFF913314F3D}"/>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4868064" y="4059501"/>
            <a:ext cx="2057400" cy="2057400"/>
          </a:xfrm>
          <a:prstGeom prst="ellipse">
            <a:avLst/>
          </a:prstGeom>
        </p:spPr>
      </p:pic>
    </p:spTree>
    <p:extLst>
      <p:ext uri="{BB962C8B-B14F-4D97-AF65-F5344CB8AC3E}">
        <p14:creationId xmlns:p14="http://schemas.microsoft.com/office/powerpoint/2010/main" val="2440316716"/>
      </p:ext>
    </p:extLst>
  </p:cSld>
  <p:clrMapOvr>
    <a:masterClrMapping/>
  </p:clrMapOvr>
  <mc:AlternateContent xmlns:mc="http://schemas.openxmlformats.org/markup-compatibility/2006" xmlns:p14="http://schemas.microsoft.com/office/powerpoint/2010/main">
    <mc:Choice Requires="p14">
      <p:transition spd="slow" p14:dur="2000" advTm="117088"/>
    </mc:Choice>
    <mc:Fallback xmlns="">
      <p:transition spd="slow" advTm="1170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03A145-7643-3444-F081-410A3A4B46C9}"/>
              </a:ext>
            </a:extLst>
          </p:cNvPr>
          <p:cNvSpPr>
            <a:spLocks noGrp="1"/>
          </p:cNvSpPr>
          <p:nvPr>
            <p:ph type="title"/>
          </p:nvPr>
        </p:nvSpPr>
        <p:spPr>
          <a:xfrm>
            <a:off x="1154974" y="747722"/>
            <a:ext cx="9882051" cy="748454"/>
          </a:xfrm>
        </p:spPr>
        <p:txBody>
          <a:bodyPr/>
          <a:lstStyle/>
          <a:p>
            <a:r>
              <a:rPr lang="en-US" b="1" dirty="0">
                <a:solidFill>
                  <a:schemeClr val="accent1">
                    <a:lumMod val="50000"/>
                  </a:schemeClr>
                </a:solidFill>
              </a:rPr>
              <a:t>Environmental Review </a:t>
            </a:r>
            <a:endParaRPr lang="en-US" dirty="0"/>
          </a:p>
        </p:txBody>
      </p:sp>
      <p:sp>
        <p:nvSpPr>
          <p:cNvPr id="5" name="Content Placeholder 2">
            <a:extLst>
              <a:ext uri="{FF2B5EF4-FFF2-40B4-BE49-F238E27FC236}">
                <a16:creationId xmlns:a16="http://schemas.microsoft.com/office/drawing/2014/main" id="{2F30114D-2F15-496C-257D-4B6D6986E1AB}"/>
              </a:ext>
            </a:extLst>
          </p:cNvPr>
          <p:cNvSpPr>
            <a:spLocks noGrp="1"/>
          </p:cNvSpPr>
          <p:nvPr>
            <p:ph idx="1"/>
          </p:nvPr>
        </p:nvSpPr>
        <p:spPr>
          <a:xfrm>
            <a:off x="1231174" y="1916377"/>
            <a:ext cx="7274651" cy="3922448"/>
          </a:xfrm>
        </p:spPr>
        <p:txBody>
          <a:bodyPr>
            <a:normAutofit/>
          </a:bodyPr>
          <a:lstStyle/>
          <a:p>
            <a:pPr>
              <a:buFont typeface="Courier New" panose="02070309020205020404" pitchFamily="49" charset="0"/>
              <a:buChar char="o"/>
            </a:pPr>
            <a:r>
              <a:rPr lang="en-US" sz="3600" dirty="0"/>
              <a:t> Re-Evaluate the environmental review </a:t>
            </a:r>
          </a:p>
          <a:p>
            <a:pPr>
              <a:buFont typeface="Courier New" panose="02070309020205020404" pitchFamily="49" charset="0"/>
              <a:buChar char="o"/>
            </a:pPr>
            <a:r>
              <a:rPr lang="en-US" sz="3600" dirty="0"/>
              <a:t> Navigate the existing Environmental Report </a:t>
            </a:r>
          </a:p>
          <a:p>
            <a:pPr>
              <a:buFont typeface="Courier New" panose="02070309020205020404" pitchFamily="49" charset="0"/>
              <a:buChar char="o"/>
            </a:pPr>
            <a:r>
              <a:rPr lang="en-US" sz="3600" dirty="0"/>
              <a:t> Environmental Authorized Official must acknowledge the re-evaluation </a:t>
            </a:r>
          </a:p>
          <a:p>
            <a:pPr lvl="1">
              <a:buFont typeface="Wingdings" panose="05000000000000000000" pitchFamily="2" charset="2"/>
              <a:buChar char="§"/>
            </a:pPr>
            <a:endParaRPr lang="en-US" sz="3400" dirty="0"/>
          </a:p>
          <a:p>
            <a:pPr lvl="1">
              <a:buFont typeface="Wingdings" panose="05000000000000000000" pitchFamily="2" charset="2"/>
              <a:buChar char="§"/>
            </a:pPr>
            <a:endParaRPr lang="en-US" sz="2800" dirty="0"/>
          </a:p>
        </p:txBody>
      </p:sp>
      <p:pic>
        <p:nvPicPr>
          <p:cNvPr id="2050" name="Picture 2" descr="Biodiversity - Human activity consumes natural resources ...">
            <a:extLst>
              <a:ext uri="{FF2B5EF4-FFF2-40B4-BE49-F238E27FC236}">
                <a16:creationId xmlns:a16="http://schemas.microsoft.com/office/drawing/2014/main" id="{F192C6F3-C7FA-D704-DB37-FC31B9CC576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05825" y="2602177"/>
            <a:ext cx="3271361" cy="236034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DB01623-6212-291A-BB84-67959CCE91BA}"/>
              </a:ext>
            </a:extLst>
          </p:cNvPr>
          <p:cNvSpPr txBox="1"/>
          <p:nvPr/>
        </p:nvSpPr>
        <p:spPr>
          <a:xfrm>
            <a:off x="10538749" y="5098654"/>
            <a:ext cx="498276" cy="369332"/>
          </a:xfrm>
          <a:prstGeom prst="rect">
            <a:avLst/>
          </a:prstGeom>
          <a:solidFill>
            <a:schemeClr val="bg1"/>
          </a:solidFill>
        </p:spPr>
        <p:txBody>
          <a:bodyPr wrap="square" rtlCol="0">
            <a:spAutoFit/>
          </a:bodyPr>
          <a:lstStyle/>
          <a:p>
            <a:endParaRPr lang="en-US" dirty="0"/>
          </a:p>
        </p:txBody>
      </p:sp>
      <p:sp>
        <p:nvSpPr>
          <p:cNvPr id="4" name="TextBox 3">
            <a:extLst>
              <a:ext uri="{FF2B5EF4-FFF2-40B4-BE49-F238E27FC236}">
                <a16:creationId xmlns:a16="http://schemas.microsoft.com/office/drawing/2014/main" id="{4DA6DD00-2BF7-E55C-250D-033C8FF38907}"/>
              </a:ext>
            </a:extLst>
          </p:cNvPr>
          <p:cNvSpPr txBox="1"/>
          <p:nvPr/>
        </p:nvSpPr>
        <p:spPr>
          <a:xfrm>
            <a:off x="10733150" y="4717457"/>
            <a:ext cx="498276" cy="485775"/>
          </a:xfrm>
          <a:prstGeom prst="rect">
            <a:avLst/>
          </a:prstGeom>
          <a:solidFill>
            <a:schemeClr val="bg1"/>
          </a:solidFill>
        </p:spPr>
        <p:txBody>
          <a:bodyPr wrap="square" rtlCol="0">
            <a:spAutoFit/>
          </a:bodyPr>
          <a:lstStyle/>
          <a:p>
            <a:endParaRPr lang="en-US" dirty="0"/>
          </a:p>
        </p:txBody>
      </p:sp>
      <p:pic>
        <p:nvPicPr>
          <p:cNvPr id="12" name="Audio 11">
            <a:hlinkClick r:id="" action="ppaction://media"/>
            <a:extLst>
              <a:ext uri="{FF2B5EF4-FFF2-40B4-BE49-F238E27FC236}">
                <a16:creationId xmlns:a16="http://schemas.microsoft.com/office/drawing/2014/main" id="{11BE8EF1-2909-0380-2F87-C1300EBF2004}"/>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4637183" y="4439286"/>
            <a:ext cx="2057400" cy="2057400"/>
          </a:xfrm>
          <a:prstGeom prst="ellipse">
            <a:avLst/>
          </a:prstGeom>
        </p:spPr>
      </p:pic>
    </p:spTree>
    <p:extLst>
      <p:ext uri="{BB962C8B-B14F-4D97-AF65-F5344CB8AC3E}">
        <p14:creationId xmlns:p14="http://schemas.microsoft.com/office/powerpoint/2010/main" val="3604169993"/>
      </p:ext>
    </p:extLst>
  </p:cSld>
  <p:clrMapOvr>
    <a:masterClrMapping/>
  </p:clrMapOvr>
  <mc:AlternateContent xmlns:mc="http://schemas.openxmlformats.org/markup-compatibility/2006" xmlns:p14="http://schemas.microsoft.com/office/powerpoint/2010/main">
    <mc:Choice Requires="p14">
      <p:transition spd="slow" p14:dur="2000" advTm="69583"/>
    </mc:Choice>
    <mc:Fallback xmlns="">
      <p:transition spd="slow" advTm="695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630AA1-5503-D822-8B44-25410B993756}"/>
              </a:ext>
            </a:extLst>
          </p:cNvPr>
          <p:cNvSpPr>
            <a:spLocks noGrp="1"/>
          </p:cNvSpPr>
          <p:nvPr>
            <p:ph type="title"/>
          </p:nvPr>
        </p:nvSpPr>
        <p:spPr>
          <a:xfrm>
            <a:off x="1160417" y="668979"/>
            <a:ext cx="9871166" cy="888274"/>
          </a:xfrm>
        </p:spPr>
        <p:txBody>
          <a:bodyPr/>
          <a:lstStyle/>
          <a:p>
            <a:r>
              <a:rPr lang="en-US" b="1" dirty="0">
                <a:solidFill>
                  <a:schemeClr val="accent1">
                    <a:lumMod val="50000"/>
                  </a:schemeClr>
                </a:solidFill>
              </a:rPr>
              <a:t>Budget Amendment</a:t>
            </a:r>
            <a:endParaRPr lang="en-US" dirty="0"/>
          </a:p>
        </p:txBody>
      </p:sp>
      <p:sp>
        <p:nvSpPr>
          <p:cNvPr id="6" name="Content Placeholder 2">
            <a:extLst>
              <a:ext uri="{FF2B5EF4-FFF2-40B4-BE49-F238E27FC236}">
                <a16:creationId xmlns:a16="http://schemas.microsoft.com/office/drawing/2014/main" id="{C9712486-B611-6A21-CE73-9421E2FD2555}"/>
              </a:ext>
            </a:extLst>
          </p:cNvPr>
          <p:cNvSpPr>
            <a:spLocks noGrp="1"/>
          </p:cNvSpPr>
          <p:nvPr>
            <p:ph idx="1"/>
          </p:nvPr>
        </p:nvSpPr>
        <p:spPr>
          <a:xfrm>
            <a:off x="1233569" y="1855261"/>
            <a:ext cx="10202908" cy="3995206"/>
          </a:xfrm>
        </p:spPr>
        <p:txBody>
          <a:bodyPr>
            <a:normAutofit/>
          </a:bodyPr>
          <a:lstStyle/>
          <a:p>
            <a:pPr>
              <a:buFont typeface="Courier New" panose="02070309020205020404" pitchFamily="49" charset="0"/>
              <a:buChar char="o"/>
            </a:pPr>
            <a:r>
              <a:rPr lang="en-US" sz="3600" dirty="0"/>
              <a:t>Request to transfer funds between line items </a:t>
            </a:r>
          </a:p>
          <a:p>
            <a:pPr marL="201168" lvl="1" indent="0">
              <a:buNone/>
            </a:pPr>
            <a:r>
              <a:rPr lang="en-US" sz="3400" dirty="0"/>
              <a:t> </a:t>
            </a:r>
          </a:p>
          <a:p>
            <a:pPr lvl="1">
              <a:buFont typeface="Wingdings" panose="05000000000000000000" pitchFamily="2" charset="2"/>
              <a:buChar char="§"/>
            </a:pPr>
            <a:r>
              <a:rPr lang="en-US" sz="3400" dirty="0"/>
              <a:t>Review and consider prior to grant agreement end date</a:t>
            </a:r>
          </a:p>
          <a:p>
            <a:pPr lvl="1">
              <a:buFont typeface="Wingdings" panose="05000000000000000000" pitchFamily="2" charset="2"/>
              <a:buChar char="§"/>
            </a:pPr>
            <a:endParaRPr lang="en-US" sz="3400" dirty="0"/>
          </a:p>
          <a:p>
            <a:pPr lvl="1">
              <a:buFont typeface="Wingdings" panose="05000000000000000000" pitchFamily="2" charset="2"/>
              <a:buChar char="§"/>
            </a:pPr>
            <a:r>
              <a:rPr lang="en-US" sz="3400" dirty="0"/>
              <a:t>Payment Requests created before approval of the amendment will NOT reflect the revised budget.</a:t>
            </a:r>
          </a:p>
          <a:p>
            <a:pPr lvl="1">
              <a:buFont typeface="Wingdings" panose="05000000000000000000" pitchFamily="2" charset="2"/>
              <a:buChar char="§"/>
            </a:pPr>
            <a:endParaRPr lang="en-US" sz="3400" dirty="0"/>
          </a:p>
          <a:p>
            <a:pPr lvl="1">
              <a:buFont typeface="Wingdings" panose="05000000000000000000" pitchFamily="2" charset="2"/>
              <a:buChar char="§"/>
            </a:pPr>
            <a:endParaRPr lang="en-US" sz="3000" dirty="0"/>
          </a:p>
        </p:txBody>
      </p:sp>
      <p:pic>
        <p:nvPicPr>
          <p:cNvPr id="9" name="Audio 8">
            <a:hlinkClick r:id="" action="ppaction://media"/>
            <a:extLst>
              <a:ext uri="{FF2B5EF4-FFF2-40B4-BE49-F238E27FC236}">
                <a16:creationId xmlns:a16="http://schemas.microsoft.com/office/drawing/2014/main" id="{95CCC852-E7FB-3726-0980-A3B06450445F}"/>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4598546" y="4177391"/>
            <a:ext cx="2057400" cy="2057400"/>
          </a:xfrm>
          <a:prstGeom prst="ellipse">
            <a:avLst/>
          </a:prstGeom>
        </p:spPr>
      </p:pic>
    </p:spTree>
    <p:extLst>
      <p:ext uri="{BB962C8B-B14F-4D97-AF65-F5344CB8AC3E}">
        <p14:creationId xmlns:p14="http://schemas.microsoft.com/office/powerpoint/2010/main" val="3759597017"/>
      </p:ext>
    </p:extLst>
  </p:cSld>
  <p:clrMapOvr>
    <a:masterClrMapping/>
  </p:clrMapOvr>
  <mc:AlternateContent xmlns:mc="http://schemas.openxmlformats.org/markup-compatibility/2006" xmlns:p14="http://schemas.microsoft.com/office/powerpoint/2010/main">
    <mc:Choice Requires="p14">
      <p:transition spd="slow" p14:dur="2000" advTm="70027"/>
    </mc:Choice>
    <mc:Fallback xmlns="">
      <p:transition spd="slow" advTm="700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630AA1-5503-D822-8B44-25410B993756}"/>
              </a:ext>
            </a:extLst>
          </p:cNvPr>
          <p:cNvSpPr>
            <a:spLocks noGrp="1"/>
          </p:cNvSpPr>
          <p:nvPr>
            <p:ph type="title"/>
          </p:nvPr>
        </p:nvSpPr>
        <p:spPr>
          <a:xfrm>
            <a:off x="1160417" y="668979"/>
            <a:ext cx="9871166" cy="888274"/>
          </a:xfrm>
        </p:spPr>
        <p:txBody>
          <a:bodyPr/>
          <a:lstStyle/>
          <a:p>
            <a:r>
              <a:rPr lang="en-US" b="1" dirty="0">
                <a:solidFill>
                  <a:schemeClr val="accent1">
                    <a:lumMod val="50000"/>
                  </a:schemeClr>
                </a:solidFill>
              </a:rPr>
              <a:t>Budget Amendment</a:t>
            </a:r>
            <a:endParaRPr lang="en-US" dirty="0"/>
          </a:p>
        </p:txBody>
      </p:sp>
      <p:sp>
        <p:nvSpPr>
          <p:cNvPr id="6" name="Content Placeholder 2">
            <a:extLst>
              <a:ext uri="{FF2B5EF4-FFF2-40B4-BE49-F238E27FC236}">
                <a16:creationId xmlns:a16="http://schemas.microsoft.com/office/drawing/2014/main" id="{C9712486-B611-6A21-CE73-9421E2FD2555}"/>
              </a:ext>
            </a:extLst>
          </p:cNvPr>
          <p:cNvSpPr>
            <a:spLocks noGrp="1"/>
          </p:cNvSpPr>
          <p:nvPr>
            <p:ph idx="1"/>
          </p:nvPr>
        </p:nvSpPr>
        <p:spPr>
          <a:xfrm>
            <a:off x="1233569" y="1855261"/>
            <a:ext cx="10202908" cy="3995206"/>
          </a:xfrm>
        </p:spPr>
        <p:txBody>
          <a:bodyPr>
            <a:normAutofit fontScale="92500" lnSpcReduction="10000"/>
          </a:bodyPr>
          <a:lstStyle/>
          <a:p>
            <a:pPr>
              <a:buFont typeface="Courier New" panose="02070309020205020404" pitchFamily="49" charset="0"/>
              <a:buChar char="o"/>
            </a:pPr>
            <a:r>
              <a:rPr lang="en-US" sz="3400" dirty="0"/>
              <a:t> Transfers to Administration and Engineering Services</a:t>
            </a:r>
          </a:p>
          <a:p>
            <a:pPr lvl="1">
              <a:buFont typeface="Arial" panose="020B0604020202020204" pitchFamily="34" charset="0"/>
              <a:buChar char="•"/>
            </a:pPr>
            <a:r>
              <a:rPr lang="en-US" sz="3400" dirty="0"/>
              <a:t> Administration may not to exceed 16% of construction and acquisition funds </a:t>
            </a:r>
          </a:p>
          <a:p>
            <a:pPr lvl="1">
              <a:buFont typeface="Arial" panose="020B0604020202020204" pitchFamily="34" charset="0"/>
              <a:buChar char="•"/>
            </a:pPr>
            <a:r>
              <a:rPr lang="en-US" sz="3400" dirty="0"/>
              <a:t> Engineering may not to exceed 25% of construction and acquisition funds</a:t>
            </a:r>
          </a:p>
          <a:p>
            <a:pPr lvl="1">
              <a:buFont typeface="Arial" panose="020B0604020202020204" pitchFamily="34" charset="0"/>
              <a:buChar char="•"/>
            </a:pPr>
            <a:r>
              <a:rPr lang="en-US" sz="3400" dirty="0"/>
              <a:t> If cost is greater than available CDBG budget, Grant Recipient may include match</a:t>
            </a:r>
          </a:p>
          <a:p>
            <a:pPr lvl="1">
              <a:buFont typeface="Arial" panose="020B0604020202020204" pitchFamily="34" charset="0"/>
              <a:buChar char="•"/>
            </a:pPr>
            <a:r>
              <a:rPr lang="en-US" sz="3400" dirty="0"/>
              <a:t>Must be requested prior to the final construction inspection (COCC)</a:t>
            </a:r>
          </a:p>
        </p:txBody>
      </p:sp>
      <p:pic>
        <p:nvPicPr>
          <p:cNvPr id="7" name="Audio 6">
            <a:hlinkClick r:id="" action="ppaction://media"/>
            <a:extLst>
              <a:ext uri="{FF2B5EF4-FFF2-40B4-BE49-F238E27FC236}">
                <a16:creationId xmlns:a16="http://schemas.microsoft.com/office/drawing/2014/main" id="{44570BCF-C335-70CB-92CC-C1F92BF9C28F}"/>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836321857"/>
      </p:ext>
    </p:extLst>
  </p:cSld>
  <p:clrMapOvr>
    <a:masterClrMapping/>
  </p:clrMapOvr>
  <mc:AlternateContent xmlns:mc="http://schemas.openxmlformats.org/markup-compatibility/2006" xmlns:p14="http://schemas.microsoft.com/office/powerpoint/2010/main">
    <mc:Choice Requires="p14">
      <p:transition spd="slow" p14:dur="2000" advTm="111938"/>
    </mc:Choice>
    <mc:Fallback xmlns="">
      <p:transition spd="slow" advTm="1119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TM02900769[[fn=Retrospect]]</Template>
  <TotalTime>1303</TotalTime>
  <Words>3475</Words>
  <Application>Microsoft Office PowerPoint</Application>
  <PresentationFormat>Widescreen</PresentationFormat>
  <Paragraphs>242</Paragraphs>
  <Slides>20</Slides>
  <Notes>20</Notes>
  <HiddenSlides>0</HiddenSlides>
  <MMClips>19</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20</vt:i4>
      </vt:variant>
    </vt:vector>
  </HeadingPairs>
  <TitlesOfParts>
    <vt:vector size="27" baseType="lpstr">
      <vt:lpstr>Arial</vt:lpstr>
      <vt:lpstr>Book Antiqua</vt:lpstr>
      <vt:lpstr>Calibri</vt:lpstr>
      <vt:lpstr>Calibri Light</vt:lpstr>
      <vt:lpstr>Courier New</vt:lpstr>
      <vt:lpstr>Wingdings</vt:lpstr>
      <vt:lpstr>Retrospect</vt:lpstr>
      <vt:lpstr>PowerPoint Presentation</vt:lpstr>
      <vt:lpstr>What is an Amendment </vt:lpstr>
      <vt:lpstr>Performance Statement Amendment</vt:lpstr>
      <vt:lpstr>Minor vs Full Amendment </vt:lpstr>
      <vt:lpstr>Full Amendment – Public Participation</vt:lpstr>
      <vt:lpstr>PowerPoint Presentation</vt:lpstr>
      <vt:lpstr>Environmental Review </vt:lpstr>
      <vt:lpstr>Budget Amendment</vt:lpstr>
      <vt:lpstr>Budget Amendment</vt:lpstr>
      <vt:lpstr>PowerPoint Presentation</vt:lpstr>
      <vt:lpstr>Closeouts </vt:lpstr>
      <vt:lpstr>Closeouts-Process should begin when</vt:lpstr>
      <vt:lpstr>Final Public Hearing (PH) </vt:lpstr>
      <vt:lpstr>The Project Completion Report (PCR) </vt:lpstr>
      <vt:lpstr>Confirmation of Final Project Detail </vt:lpstr>
      <vt:lpstr>Grant Performance </vt:lpstr>
      <vt:lpstr>Section 3 </vt:lpstr>
      <vt:lpstr>Conditional Project Completion</vt:lpstr>
      <vt:lpstr>Submitting the Report </vt:lpstr>
      <vt:lpstr>Thank You For Your Attention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Jeanette Chardon-Martinez</dc:creator>
  <cp:lastModifiedBy>Jeanette Chardon-Martinez</cp:lastModifiedBy>
  <cp:revision>23</cp:revision>
  <cp:lastPrinted>2024-02-26T15:42:20Z</cp:lastPrinted>
  <dcterms:created xsi:type="dcterms:W3CDTF">2023-10-20T17:07:29Z</dcterms:created>
  <dcterms:modified xsi:type="dcterms:W3CDTF">2024-02-26T21:50:12Z</dcterms:modified>
</cp:coreProperties>
</file>